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147483645" r:id="rId2"/>
    <p:sldId id="2147483646" r:id="rId3"/>
    <p:sldId id="2147483647" r:id="rId4"/>
    <p:sldId id="258" r:id="rId5"/>
    <p:sldId id="257" r:id="rId6"/>
    <p:sldId id="256" r:id="rId7"/>
    <p:sldId id="2147483625" r:id="rId8"/>
    <p:sldId id="2147483626" r:id="rId9"/>
    <p:sldId id="2147483638" r:id="rId10"/>
    <p:sldId id="2147483608" r:id="rId11"/>
    <p:sldId id="214748364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FDF9B731-D4E7-574A-9967-9E2CE3EFB75C}">
          <p14:sldIdLst>
            <p14:sldId id="2147483645"/>
            <p14:sldId id="2147483646"/>
            <p14:sldId id="2147483647"/>
            <p14:sldId id="258"/>
            <p14:sldId id="257"/>
          </p14:sldIdLst>
        </p14:section>
        <p14:section name="Agentic AI" id="{CDA72291-2E43-4843-9EF9-5AAD3D17502A}">
          <p14:sldIdLst/>
        </p14:section>
        <p14:section name="Tools &amp; Kiro" id="{202A0A6A-B50B-9F4E-A790-4F3848B62E56}">
          <p14:sldIdLst>
            <p14:sldId id="256"/>
            <p14:sldId id="2147483625"/>
          </p14:sldIdLst>
        </p14:section>
        <p14:section name="re:Money" id="{B39185B5-6B0A-0A47-995E-29BF548C6FEE}">
          <p14:sldIdLst>
            <p14:sldId id="2147483626"/>
            <p14:sldId id="2147483638"/>
          </p14:sldIdLst>
        </p14:section>
        <p14:section name="Customer Testimonials and Close" id="{2B10CD86-504A-4A39-B5D1-BE1ED6863F38}">
          <p14:sldIdLst>
            <p14:sldId id="2147483608"/>
            <p14:sldId id="2147483640"/>
          </p14:sldIdLst>
        </p14:section>
      </p14:sectionLst>
    </p:ext>
    <p:ext uri="{EFAFB233-063F-42B5-8137-9DF3F51BA10A}">
      <p15:sldGuideLst xmlns:p15="http://schemas.microsoft.com/office/powerpoint/2012/main">
        <p15:guide id="1" orient="horz" pos="4056" userDrawn="1">
          <p15:clr>
            <a:srgbClr val="A4A3A4"/>
          </p15:clr>
        </p15:guide>
        <p15:guide id="2" pos="3840" userDrawn="1">
          <p15:clr>
            <a:srgbClr val="A4A3A4"/>
          </p15:clr>
        </p15:guide>
        <p15:guide id="3" pos="264" userDrawn="1">
          <p15:clr>
            <a:srgbClr val="A4A3A4"/>
          </p15:clr>
        </p15:guide>
        <p15:guide id="5" pos="7416" userDrawn="1">
          <p15:clr>
            <a:srgbClr val="A4A3A4"/>
          </p15:clr>
        </p15:guide>
        <p15:guide id="6" orient="horz" pos="1488" userDrawn="1">
          <p15:clr>
            <a:srgbClr val="A4A3A4"/>
          </p15:clr>
        </p15:guide>
        <p15:guide id="8" orient="horz" pos="264" userDrawn="1">
          <p15:clr>
            <a:srgbClr val="A4A3A4"/>
          </p15:clr>
        </p15:guide>
        <p15:guide id="9" pos="2184" userDrawn="1">
          <p15:clr>
            <a:srgbClr val="A4A3A4"/>
          </p15:clr>
        </p15:guide>
        <p15:guide id="10" pos="2352" userDrawn="1">
          <p15:clr>
            <a:srgbClr val="A4A3A4"/>
          </p15:clr>
        </p15:guide>
        <p15:guide id="11" orient="horz" pos="624" userDrawn="1">
          <p15:clr>
            <a:srgbClr val="A4A3A4"/>
          </p15:clr>
        </p15:guide>
        <p15:guide id="12" orient="horz" pos="816" userDrawn="1">
          <p15:clr>
            <a:srgbClr val="A4A3A4"/>
          </p15:clr>
        </p15:guide>
        <p15:guide id="13" orient="horz" pos="1176" userDrawn="1">
          <p15:clr>
            <a:srgbClr val="A4A3A4"/>
          </p15:clr>
        </p15:guide>
        <p15:guide id="14" orient="horz" pos="192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F98E134-78EA-C7B6-6823-C89BDA28A8D4}" name="Bruno, Vaughn" initials="BV" userId="S::vaubruno@amazon.com::bbef948b-357f-4725-ae70-a268cd927635" providerId="AD"/>
  <p188:author id="{C3B14579-B567-3D83-58E6-6B5CD7884A0C}" name="Dalal, Krishna" initials="DK" userId="S::kridalal@amazon.com::47873369-d358-47f3-bd26-36203d523cf2" providerId="AD"/>
  <p188:author id="{85F4F49F-3AEB-55FE-FDD3-331E309E04AB}" name="Knight, Eva" initials="KE" userId="S::evakni@amazon.com::0abbcc82-5517-453f-b911-ee4c3f1191fa" providerId="AD"/>
  <p188:author id="{CC8022B2-F28E-C427-AF48-3866408F498A}" name="Jia, Alex (Tao)" initials="JA" userId="S::alextaoa@amazon.com::0eb9524a-1c05-471f-951b-74d9a918afd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E48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67"/>
    <p:restoredTop sz="80411"/>
  </p:normalViewPr>
  <p:slideViewPr>
    <p:cSldViewPr snapToGrid="0">
      <p:cViewPr varScale="1">
        <p:scale>
          <a:sx n="101" d="100"/>
          <a:sy n="101" d="100"/>
        </p:scale>
        <p:origin x="1184" y="184"/>
      </p:cViewPr>
      <p:guideLst>
        <p:guide orient="horz" pos="4056"/>
        <p:guide pos="3840"/>
        <p:guide pos="264"/>
        <p:guide pos="7416"/>
        <p:guide orient="horz" pos="1488"/>
        <p:guide orient="horz" pos="264"/>
        <p:guide pos="2184"/>
        <p:guide pos="2352"/>
        <p:guide orient="horz" pos="624"/>
        <p:guide orient="horz" pos="816"/>
        <p:guide orient="horz" pos="1176"/>
        <p:guide orient="horz" pos="19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A8E48C-1485-FD4F-B7C3-228DC4F01376}" type="datetimeFigureOut">
              <a:rPr lang="en-US" smtClean="0"/>
              <a:t>2/24/26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9A9223-8C80-C542-8837-3316E7473C7F}" type="slidenum">
              <a:rPr lang="en-US" smtClean="0"/>
              <a:t>‹#›</a:t>
            </a:fld>
            <a:endParaRPr lang="en-US"/>
          </a:p>
        </p:txBody>
      </p:sp>
    </p:spTree>
    <p:extLst>
      <p:ext uri="{BB962C8B-B14F-4D97-AF65-F5344CB8AC3E}">
        <p14:creationId xmlns:p14="http://schemas.microsoft.com/office/powerpoint/2010/main" val="63537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EAD87E-A54C-2CC9-0B40-144447AC55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2663D8F-7F57-2424-6283-F44E91E58DF2}"/>
              </a:ext>
            </a:extLst>
          </p:cNvPr>
          <p:cNvSpPr>
            <a:spLocks noGrp="1" noRot="1" noChangeAspect="1"/>
          </p:cNvSpPr>
          <p:nvPr>
            <p:ph type="sldImg"/>
          </p:nvPr>
        </p:nvSpPr>
        <p:spPr/>
        <p:txBody>
          <a:bodyPr/>
          <a:lstStyle/>
          <a:p>
            <a:endParaRPr lang="en-BR"/>
          </a:p>
        </p:txBody>
      </p:sp>
      <p:sp>
        <p:nvSpPr>
          <p:cNvPr id="3" name="Notes Placeholder 2">
            <a:extLst>
              <a:ext uri="{FF2B5EF4-FFF2-40B4-BE49-F238E27FC236}">
                <a16:creationId xmlns:a16="http://schemas.microsoft.com/office/drawing/2014/main" id="{04C69335-C1D8-B937-F257-AB6F4296D6E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AD4C8FE-E39D-9846-2887-81F88917C8E1}"/>
              </a:ext>
            </a:extLst>
          </p:cNvPr>
          <p:cNvSpPr>
            <a:spLocks noGrp="1"/>
          </p:cNvSpPr>
          <p:nvPr>
            <p:ph type="sldNum" sz="quarter" idx="5"/>
          </p:nvPr>
        </p:nvSpPr>
        <p:spPr/>
        <p:txBody>
          <a:bodyPr/>
          <a:lstStyle/>
          <a:p>
            <a:fld id="{CD9A9223-8C80-C542-8837-3316E7473C7F}" type="slidenum">
              <a:rPr lang="en-US" smtClean="0"/>
              <a:t>1</a:t>
            </a:fld>
            <a:endParaRPr lang="en-US" dirty="0"/>
          </a:p>
        </p:txBody>
      </p:sp>
    </p:spTree>
    <p:extLst>
      <p:ext uri="{BB962C8B-B14F-4D97-AF65-F5344CB8AC3E}">
        <p14:creationId xmlns:p14="http://schemas.microsoft.com/office/powerpoint/2010/main" val="775070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R" dirty="0"/>
          </a:p>
        </p:txBody>
      </p:sp>
      <p:sp>
        <p:nvSpPr>
          <p:cNvPr id="4" name="Slide Number Placeholder 3"/>
          <p:cNvSpPr>
            <a:spLocks noGrp="1"/>
          </p:cNvSpPr>
          <p:nvPr>
            <p:ph type="sldNum" sz="quarter" idx="5"/>
          </p:nvPr>
        </p:nvSpPr>
        <p:spPr/>
        <p:txBody>
          <a:bodyPr/>
          <a:lstStyle/>
          <a:p>
            <a:fld id="{CD9A9223-8C80-C542-8837-3316E7473C7F}" type="slidenum">
              <a:rPr lang="en-US" smtClean="0"/>
              <a:t>2</a:t>
            </a:fld>
            <a:endParaRPr lang="en-US"/>
          </a:p>
        </p:txBody>
      </p:sp>
    </p:spTree>
    <p:extLst>
      <p:ext uri="{BB962C8B-B14F-4D97-AF65-F5344CB8AC3E}">
        <p14:creationId xmlns:p14="http://schemas.microsoft.com/office/powerpoint/2010/main" val="27884820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3BE9A4-D73C-8FCF-7D16-544CBF2FEF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9331D3-4630-C792-F1BA-B991DD5A75F0}"/>
              </a:ext>
            </a:extLst>
          </p:cNvPr>
          <p:cNvSpPr>
            <a:spLocks noGrp="1" noRot="1" noChangeAspect="1"/>
          </p:cNvSpPr>
          <p:nvPr>
            <p:ph type="sldImg"/>
          </p:nvPr>
        </p:nvSpPr>
        <p:spPr/>
        <p:txBody>
          <a:bodyPr/>
          <a:lstStyle/>
          <a:p>
            <a:endParaRPr lang="en-BR"/>
          </a:p>
        </p:txBody>
      </p:sp>
      <p:sp>
        <p:nvSpPr>
          <p:cNvPr id="3" name="Notes Placeholder 2">
            <a:extLst>
              <a:ext uri="{FF2B5EF4-FFF2-40B4-BE49-F238E27FC236}">
                <a16:creationId xmlns:a16="http://schemas.microsoft.com/office/drawing/2014/main" id="{4EB283E8-D833-21B8-5012-427481C4147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662FF96-C922-734E-22C0-E1EA6F176B7D}"/>
              </a:ext>
            </a:extLst>
          </p:cNvPr>
          <p:cNvSpPr>
            <a:spLocks noGrp="1"/>
          </p:cNvSpPr>
          <p:nvPr>
            <p:ph type="sldNum" sz="quarter" idx="5"/>
          </p:nvPr>
        </p:nvSpPr>
        <p:spPr/>
        <p:txBody>
          <a:bodyPr/>
          <a:lstStyle/>
          <a:p>
            <a:fld id="{CD9A9223-8C80-C542-8837-3316E7473C7F}" type="slidenum">
              <a:rPr lang="en-US" smtClean="0"/>
              <a:t>5</a:t>
            </a:fld>
            <a:endParaRPr lang="en-US" dirty="0"/>
          </a:p>
        </p:txBody>
      </p:sp>
    </p:spTree>
    <p:extLst>
      <p:ext uri="{BB962C8B-B14F-4D97-AF65-F5344CB8AC3E}">
        <p14:creationId xmlns:p14="http://schemas.microsoft.com/office/powerpoint/2010/main" val="449005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FCBCEA-0B8F-5EB9-E278-6821F9A47C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A6EFF5-97FC-F8DF-FD24-7F73EDCD9D9E}"/>
              </a:ext>
            </a:extLst>
          </p:cNvPr>
          <p:cNvSpPr>
            <a:spLocks noGrp="1" noRot="1" noChangeAspect="1"/>
          </p:cNvSpPr>
          <p:nvPr>
            <p:ph type="sldImg"/>
          </p:nvPr>
        </p:nvSpPr>
        <p:spPr/>
        <p:txBody>
          <a:bodyPr/>
          <a:lstStyle/>
          <a:p>
            <a:endParaRPr lang="en-BR"/>
          </a:p>
        </p:txBody>
      </p:sp>
      <p:sp>
        <p:nvSpPr>
          <p:cNvPr id="3" name="Notes Placeholder 2">
            <a:extLst>
              <a:ext uri="{FF2B5EF4-FFF2-40B4-BE49-F238E27FC236}">
                <a16:creationId xmlns:a16="http://schemas.microsoft.com/office/drawing/2014/main" id="{3465ECC1-B313-4891-6176-603ABFAD4415}"/>
              </a:ext>
            </a:extLst>
          </p:cNvPr>
          <p:cNvSpPr>
            <a:spLocks noGrp="1"/>
          </p:cNvSpPr>
          <p:nvPr>
            <p:ph type="body" idx="1"/>
          </p:nvPr>
        </p:nvSpPr>
        <p:spPr/>
        <p:txBody>
          <a:bodyPr/>
          <a:lstStyle/>
          <a:p>
            <a:r>
              <a:rPr lang="en-US"/>
              <a:t>Autonomous Agent</a:t>
            </a:r>
          </a:p>
          <a:p>
            <a:endParaRPr lang="en-US"/>
          </a:p>
        </p:txBody>
      </p:sp>
      <p:sp>
        <p:nvSpPr>
          <p:cNvPr id="4" name="Slide Number Placeholder 3">
            <a:extLst>
              <a:ext uri="{FF2B5EF4-FFF2-40B4-BE49-F238E27FC236}">
                <a16:creationId xmlns:a16="http://schemas.microsoft.com/office/drawing/2014/main" id="{9CD2CABC-D920-4B6B-1502-CEE59A396129}"/>
              </a:ext>
            </a:extLst>
          </p:cNvPr>
          <p:cNvSpPr>
            <a:spLocks noGrp="1"/>
          </p:cNvSpPr>
          <p:nvPr>
            <p:ph type="sldNum" sz="quarter" idx="5"/>
          </p:nvPr>
        </p:nvSpPr>
        <p:spPr/>
        <p:txBody>
          <a:bodyPr/>
          <a:lstStyle/>
          <a:p>
            <a:fld id="{CD9A9223-8C80-C542-8837-3316E7473C7F}" type="slidenum">
              <a:rPr lang="en-US" smtClean="0"/>
              <a:t>6</a:t>
            </a:fld>
            <a:endParaRPr lang="en-US"/>
          </a:p>
        </p:txBody>
      </p:sp>
    </p:spTree>
    <p:extLst>
      <p:ext uri="{BB962C8B-B14F-4D97-AF65-F5344CB8AC3E}">
        <p14:creationId xmlns:p14="http://schemas.microsoft.com/office/powerpoint/2010/main" val="7353207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4EAF34-18D1-1C47-3DEA-205105E5B1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7F2D17-5F11-E9B1-1B14-8700579DD51C}"/>
              </a:ext>
            </a:extLst>
          </p:cNvPr>
          <p:cNvSpPr>
            <a:spLocks noGrp="1" noRot="1" noChangeAspect="1"/>
          </p:cNvSpPr>
          <p:nvPr>
            <p:ph type="sldImg"/>
          </p:nvPr>
        </p:nvSpPr>
        <p:spPr/>
        <p:txBody>
          <a:bodyPr/>
          <a:lstStyle/>
          <a:p>
            <a:endParaRPr lang="en-BR"/>
          </a:p>
        </p:txBody>
      </p:sp>
      <p:sp>
        <p:nvSpPr>
          <p:cNvPr id="3" name="Notes Placeholder 2">
            <a:extLst>
              <a:ext uri="{FF2B5EF4-FFF2-40B4-BE49-F238E27FC236}">
                <a16:creationId xmlns:a16="http://schemas.microsoft.com/office/drawing/2014/main" id="{4E6D418C-CDBF-0C4C-31CF-5BC6A0794A3B}"/>
              </a:ext>
            </a:extLst>
          </p:cNvPr>
          <p:cNvSpPr>
            <a:spLocks noGrp="1"/>
          </p:cNvSpPr>
          <p:nvPr>
            <p:ph type="body" idx="1"/>
          </p:nvPr>
        </p:nvSpPr>
        <p:spPr/>
        <p:txBody>
          <a:bodyPr/>
          <a:lstStyle/>
          <a:p>
            <a:r>
              <a:rPr lang="en-US"/>
              <a:t>Autonomous Agent</a:t>
            </a:r>
          </a:p>
          <a:p>
            <a:endParaRPr lang="en-US"/>
          </a:p>
        </p:txBody>
      </p:sp>
      <p:sp>
        <p:nvSpPr>
          <p:cNvPr id="4" name="Slide Number Placeholder 3">
            <a:extLst>
              <a:ext uri="{FF2B5EF4-FFF2-40B4-BE49-F238E27FC236}">
                <a16:creationId xmlns:a16="http://schemas.microsoft.com/office/drawing/2014/main" id="{67828504-1FDB-973D-BD2D-9B40911FAD17}"/>
              </a:ext>
            </a:extLst>
          </p:cNvPr>
          <p:cNvSpPr>
            <a:spLocks noGrp="1"/>
          </p:cNvSpPr>
          <p:nvPr>
            <p:ph type="sldNum" sz="quarter" idx="5"/>
          </p:nvPr>
        </p:nvSpPr>
        <p:spPr/>
        <p:txBody>
          <a:bodyPr/>
          <a:lstStyle/>
          <a:p>
            <a:fld id="{CD9A9223-8C80-C542-8837-3316E7473C7F}" type="slidenum">
              <a:rPr lang="en-US" smtClean="0"/>
              <a:t>7</a:t>
            </a:fld>
            <a:endParaRPr lang="en-US"/>
          </a:p>
        </p:txBody>
      </p:sp>
    </p:spTree>
    <p:extLst>
      <p:ext uri="{BB962C8B-B14F-4D97-AF65-F5344CB8AC3E}">
        <p14:creationId xmlns:p14="http://schemas.microsoft.com/office/powerpoint/2010/main" val="2644577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439873-EBC1-E3CF-BBEA-575C3B0EE1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AFEEF5-FC2F-192A-E918-E6EB00C124C1}"/>
              </a:ext>
            </a:extLst>
          </p:cNvPr>
          <p:cNvSpPr>
            <a:spLocks noGrp="1" noRot="1" noChangeAspect="1"/>
          </p:cNvSpPr>
          <p:nvPr>
            <p:ph type="sldImg"/>
          </p:nvPr>
        </p:nvSpPr>
        <p:spPr/>
        <p:txBody>
          <a:bodyPr/>
          <a:lstStyle/>
          <a:p>
            <a:endParaRPr lang="en-BR"/>
          </a:p>
        </p:txBody>
      </p:sp>
      <p:sp>
        <p:nvSpPr>
          <p:cNvPr id="3" name="Notes Placeholder 2">
            <a:extLst>
              <a:ext uri="{FF2B5EF4-FFF2-40B4-BE49-F238E27FC236}">
                <a16:creationId xmlns:a16="http://schemas.microsoft.com/office/drawing/2014/main" id="{826EEBF4-2952-E0AF-BA11-BF1DA1DE2ECE}"/>
              </a:ext>
            </a:extLst>
          </p:cNvPr>
          <p:cNvSpPr>
            <a:spLocks noGrp="1"/>
          </p:cNvSpPr>
          <p:nvPr>
            <p:ph type="body" idx="1"/>
          </p:nvPr>
        </p:nvSpPr>
        <p:spPr/>
        <p:txBody>
          <a:bodyPr/>
          <a:lstStyle/>
          <a:p>
            <a:r>
              <a:rPr lang="en-US"/>
              <a:t>Autonomous Agent</a:t>
            </a:r>
          </a:p>
          <a:p>
            <a:endParaRPr lang="en-US"/>
          </a:p>
        </p:txBody>
      </p:sp>
      <p:sp>
        <p:nvSpPr>
          <p:cNvPr id="4" name="Slide Number Placeholder 3">
            <a:extLst>
              <a:ext uri="{FF2B5EF4-FFF2-40B4-BE49-F238E27FC236}">
                <a16:creationId xmlns:a16="http://schemas.microsoft.com/office/drawing/2014/main" id="{548082E6-D62C-8E0F-E294-465BFB3D3D8B}"/>
              </a:ext>
            </a:extLst>
          </p:cNvPr>
          <p:cNvSpPr>
            <a:spLocks noGrp="1"/>
          </p:cNvSpPr>
          <p:nvPr>
            <p:ph type="sldNum" sz="quarter" idx="5"/>
          </p:nvPr>
        </p:nvSpPr>
        <p:spPr/>
        <p:txBody>
          <a:bodyPr/>
          <a:lstStyle/>
          <a:p>
            <a:fld id="{CD9A9223-8C80-C542-8837-3316E7473C7F}" type="slidenum">
              <a:rPr lang="en-US" smtClean="0"/>
              <a:t>8</a:t>
            </a:fld>
            <a:endParaRPr lang="en-US"/>
          </a:p>
        </p:txBody>
      </p:sp>
    </p:spTree>
    <p:extLst>
      <p:ext uri="{BB962C8B-B14F-4D97-AF65-F5344CB8AC3E}">
        <p14:creationId xmlns:p14="http://schemas.microsoft.com/office/powerpoint/2010/main" val="29041027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4BB5AC-0215-2D7D-6649-A65C437D411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64E1F50-4D7F-2E3E-1349-5570C647E80F}"/>
              </a:ext>
            </a:extLst>
          </p:cNvPr>
          <p:cNvSpPr>
            <a:spLocks noGrp="1" noRot="1" noChangeAspect="1"/>
          </p:cNvSpPr>
          <p:nvPr>
            <p:ph type="sldImg"/>
          </p:nvPr>
        </p:nvSpPr>
        <p:spPr>
          <a:xfrm>
            <a:off x="685800" y="514350"/>
            <a:ext cx="5486400" cy="3086100"/>
          </a:xfrm>
        </p:spPr>
        <p:txBody>
          <a:bodyPr/>
          <a:lstStyle/>
          <a:p>
            <a:endParaRPr lang="en-BR"/>
          </a:p>
        </p:txBody>
      </p:sp>
      <p:sp>
        <p:nvSpPr>
          <p:cNvPr id="3" name="Notes Placeholder 2">
            <a:extLst>
              <a:ext uri="{FF2B5EF4-FFF2-40B4-BE49-F238E27FC236}">
                <a16:creationId xmlns:a16="http://schemas.microsoft.com/office/drawing/2014/main" id="{7A44B565-F878-B452-2CF5-00C97BBE0A34}"/>
              </a:ext>
            </a:extLst>
          </p:cNvPr>
          <p:cNvSpPr>
            <a:spLocks noGrp="1"/>
          </p:cNvSpPr>
          <p:nvPr>
            <p:ph type="body" idx="1"/>
          </p:nvPr>
        </p:nvSpPr>
        <p:spPr/>
        <p:txBody>
          <a:bodyPr/>
          <a:lstStyle/>
          <a:p>
            <a:r>
              <a:rPr lang="en-US"/>
              <a:t>So, if you remember one thing, let it be this. Stop. using. JDK8. And. JDK11., JDK8 and 11 are in “maintenance mode”, meaning that it only gets security backports and not efficiency improvements. It’s time to move on.</a:t>
            </a:r>
          </a:p>
          <a:p>
            <a:r>
              <a:rPr lang="en-US"/>
              <a:t>Old java can be danger to your business: data leak (log4j, </a:t>
            </a:r>
            <a:r>
              <a:rPr lang="en-US" err="1"/>
              <a:t>jboss</a:t>
            </a:r>
            <a:r>
              <a:rPr lang="en-US"/>
              <a:t> 4.2.2 -&gt; mining)</a:t>
            </a:r>
          </a:p>
          <a:p>
            <a:endParaRPr lang="en-US"/>
          </a:p>
        </p:txBody>
      </p:sp>
      <p:sp>
        <p:nvSpPr>
          <p:cNvPr id="4" name="Slide Number Placeholder 3">
            <a:extLst>
              <a:ext uri="{FF2B5EF4-FFF2-40B4-BE49-F238E27FC236}">
                <a16:creationId xmlns:a16="http://schemas.microsoft.com/office/drawing/2014/main" id="{A10799E4-7650-0E39-1DB5-E35430C3D397}"/>
              </a:ext>
            </a:extLst>
          </p:cNvPr>
          <p:cNvSpPr>
            <a:spLocks noGrp="1"/>
          </p:cNvSpPr>
          <p:nvPr>
            <p:ph type="sldNum" sz="quarter" idx="5"/>
          </p:nvPr>
        </p:nvSpPr>
        <p:spPr/>
        <p:txBody>
          <a:bodyPr/>
          <a:lstStyle/>
          <a:p>
            <a:fld id="{CCAA1041-9B3C-439E-B0CD-6B58F9A3AC8B}" type="slidenum">
              <a:rPr lang="en-US" smtClean="0"/>
              <a:pPr/>
              <a:t>9</a:t>
            </a:fld>
            <a:endParaRPr lang="en-US"/>
          </a:p>
        </p:txBody>
      </p:sp>
    </p:spTree>
    <p:extLst>
      <p:ext uri="{BB962C8B-B14F-4D97-AF65-F5344CB8AC3E}">
        <p14:creationId xmlns:p14="http://schemas.microsoft.com/office/powerpoint/2010/main" val="14076567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3F453F-CCDC-97E4-AB63-40D45E19C2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8D4A76-6708-AE99-AE86-101C15CFBF86}"/>
              </a:ext>
            </a:extLst>
          </p:cNvPr>
          <p:cNvSpPr>
            <a:spLocks noGrp="1" noRot="1" noChangeAspect="1"/>
          </p:cNvSpPr>
          <p:nvPr>
            <p:ph type="sldImg"/>
          </p:nvPr>
        </p:nvSpPr>
        <p:spPr/>
        <p:txBody>
          <a:bodyPr/>
          <a:lstStyle/>
          <a:p>
            <a:endParaRPr lang="en-BR"/>
          </a:p>
        </p:txBody>
      </p:sp>
      <p:sp>
        <p:nvSpPr>
          <p:cNvPr id="3" name="Notes Placeholder 2">
            <a:extLst>
              <a:ext uri="{FF2B5EF4-FFF2-40B4-BE49-F238E27FC236}">
                <a16:creationId xmlns:a16="http://schemas.microsoft.com/office/drawing/2014/main" id="{60227163-01E4-FAC8-9C78-CD574B8A3DE7}"/>
              </a:ext>
            </a:extLst>
          </p:cNvPr>
          <p:cNvSpPr>
            <a:spLocks noGrp="1"/>
          </p:cNvSpPr>
          <p:nvPr>
            <p:ph type="body" idx="1"/>
          </p:nvPr>
        </p:nvSpPr>
        <p:spPr/>
        <p:txBody>
          <a:bodyPr/>
          <a:lstStyle/>
          <a:p>
            <a:r>
              <a:rPr lang="en-US" sz="1200" b="1" i="0" u="none" strike="noStrike" kern="1200">
                <a:solidFill>
                  <a:schemeClr val="tx1"/>
                </a:solidFill>
                <a:effectLst/>
                <a:latin typeface="+mn-lt"/>
                <a:ea typeface="+mn-ea"/>
                <a:cs typeface="+mn-cs"/>
              </a:rPr>
              <a:t>Scaling AI-Assisted Development</a:t>
            </a:r>
            <a:endParaRPr lang="en-US" sz="1200" b="0" i="0" u="none" strike="noStrike" kern="1200">
              <a:solidFill>
                <a:schemeClr val="tx1"/>
              </a:solidFill>
              <a:effectLst/>
              <a:latin typeface="+mn-lt"/>
              <a:ea typeface="+mn-ea"/>
              <a:cs typeface="+mn-cs"/>
            </a:endParaRPr>
          </a:p>
          <a:p>
            <a:endParaRPr lang="en-US" sz="1200" b="0" i="0" u="none" strike="noStrike" kern="1200">
              <a:solidFill>
                <a:schemeClr val="tx1"/>
              </a:solidFill>
              <a:effectLst/>
              <a:latin typeface="+mn-lt"/>
              <a:ea typeface="+mn-ea"/>
              <a:cs typeface="+mn-cs"/>
            </a:endParaRPr>
          </a:p>
          <a:p>
            <a:pPr marL="171450" indent="-171450">
              <a:buFontTx/>
              <a:buChar char="-"/>
            </a:pPr>
            <a:r>
              <a:rPr lang="en-US" sz="1200" b="0" i="0" kern="1200">
                <a:solidFill>
                  <a:schemeClr val="tx1"/>
                </a:solidFill>
                <a:effectLst/>
                <a:latin typeface="+mn-lt"/>
                <a:ea typeface="+mn-ea"/>
                <a:cs typeface="+mn-cs"/>
              </a:rPr>
              <a:t>Current AI coding assistants work well for small tasks but break down with complex projects</a:t>
            </a:r>
          </a:p>
          <a:p>
            <a:pPr marL="171450" indent="-171450">
              <a:buFontTx/>
              <a:buChar char="-"/>
            </a:pPr>
            <a:r>
              <a:rPr lang="en-US" sz="1200" b="0" i="0" kern="1200">
                <a:solidFill>
                  <a:schemeClr val="tx1"/>
                </a:solidFill>
                <a:effectLst/>
                <a:latin typeface="+mn-lt"/>
                <a:ea typeface="+mn-ea"/>
                <a:cs typeface="+mn-cs"/>
              </a:rPr>
              <a:t>"Vibe coding" approaches are seen as suitable for small, less complex projects, not production-grade work</a:t>
            </a:r>
          </a:p>
          <a:p>
            <a:pPr marL="171450" indent="-171450">
              <a:buFontTx/>
              <a:buChar char="-"/>
            </a:pPr>
            <a:r>
              <a:rPr lang="en-US" sz="1200" b="0" i="0" kern="1200">
                <a:solidFill>
                  <a:schemeClr val="tx1"/>
                </a:solidFill>
                <a:effectLst/>
                <a:latin typeface="+mn-lt"/>
                <a:ea typeface="+mn-ea"/>
                <a:cs typeface="+mn-cs"/>
              </a:rPr>
              <a:t>Developers often spend as much time guiding AI and fixing issues as they would coding from scratch</a:t>
            </a:r>
          </a:p>
          <a:p>
            <a:pPr marL="171450" indent="-171450">
              <a:buFontTx/>
              <a:buChar char="-"/>
            </a:pPr>
            <a:endParaRPr lang="en-US" sz="1200" b="0" i="0"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Limited Interaction Modalities</a:t>
            </a:r>
            <a:endParaRPr lang="en-US" sz="1200" b="0" i="0" u="none" strike="noStrike" kern="1200">
              <a:solidFill>
                <a:schemeClr val="tx1"/>
              </a:solidFill>
              <a:effectLst/>
              <a:latin typeface="+mn-lt"/>
              <a:ea typeface="+mn-ea"/>
              <a:cs typeface="+mn-cs"/>
            </a:endParaRPr>
          </a:p>
          <a:p>
            <a:pPr marL="171450" indent="-171450">
              <a:buFontTx/>
              <a:buChar char="-"/>
            </a:pPr>
            <a:r>
              <a:rPr lang="en-US" sz="1200" b="0" i="0" kern="1200">
                <a:solidFill>
                  <a:schemeClr val="tx1"/>
                </a:solidFill>
                <a:effectLst/>
                <a:latin typeface="+mn-lt"/>
                <a:ea typeface="+mn-ea"/>
                <a:cs typeface="+mn-cs"/>
              </a:rPr>
              <a:t>Existing interfaces (inline coding and chat) lack end-to-end user experience for monitoring and intervening in agent actions</a:t>
            </a:r>
          </a:p>
          <a:p>
            <a:pPr marL="171450" indent="-171450">
              <a:buFontTx/>
              <a:buChar char="-"/>
            </a:pPr>
            <a:r>
              <a:rPr lang="en-US" sz="1200" b="0" i="0" kern="1200">
                <a:solidFill>
                  <a:schemeClr val="tx1"/>
                </a:solidFill>
                <a:effectLst/>
                <a:latin typeface="+mn-lt"/>
                <a:ea typeface="+mn-ea"/>
                <a:cs typeface="+mn-cs"/>
              </a:rPr>
              <a:t>Current tools require step-by-step prompting for each task, which doesn't scale across tasks or teams</a:t>
            </a:r>
          </a:p>
          <a:p>
            <a:pPr marL="171450" indent="-171450">
              <a:buFontTx/>
              <a:buChar char="-"/>
            </a:pPr>
            <a:r>
              <a:rPr lang="en-US" sz="1200" b="0" i="0" kern="1200">
                <a:solidFill>
                  <a:schemeClr val="tx1"/>
                </a:solidFill>
                <a:effectLst/>
                <a:latin typeface="+mn-lt"/>
                <a:ea typeface="+mn-ea"/>
                <a:cs typeface="+mn-cs"/>
              </a:rPr>
              <a:t>Developers need a more comprehensive interface that combines natural language, architecture diagrams, UX designs, chat, and code</a:t>
            </a:r>
          </a:p>
          <a:p>
            <a:pPr marL="171450" indent="-171450">
              <a:buFontTx/>
              <a:buChar char="-"/>
            </a:pPr>
            <a:endParaRPr lang="en-US" sz="1200" b="0" i="0" kern="1200">
              <a:solidFill>
                <a:schemeClr val="tx1"/>
              </a:solidFill>
              <a:effectLst/>
              <a:latin typeface="+mn-lt"/>
              <a:ea typeface="+mn-ea"/>
              <a:cs typeface="+mn-cs"/>
            </a:endParaRPr>
          </a:p>
          <a:p>
            <a:r>
              <a:rPr lang="en-US" sz="1200" b="1" i="0" u="none" strike="noStrike" kern="1200">
                <a:solidFill>
                  <a:schemeClr val="tx1"/>
                </a:solidFill>
                <a:effectLst/>
                <a:latin typeface="+mn-lt"/>
                <a:ea typeface="+mn-ea"/>
                <a:cs typeface="+mn-cs"/>
              </a:rPr>
              <a:t>Maintaining Code Quality with AI Assistance</a:t>
            </a:r>
            <a:endParaRPr lang="en-US" sz="1200" b="0" i="0" u="none" strike="noStrike" kern="1200">
              <a:solidFill>
                <a:schemeClr val="tx1"/>
              </a:solidFill>
              <a:effectLst/>
              <a:latin typeface="+mn-lt"/>
              <a:ea typeface="+mn-ea"/>
              <a:cs typeface="+mn-cs"/>
            </a:endParaRPr>
          </a:p>
          <a:p>
            <a:pPr marL="171450" indent="-171450">
              <a:buFontTx/>
              <a:buChar char="-"/>
            </a:pPr>
            <a:r>
              <a:rPr lang="en-US" sz="1200" b="0" i="0" kern="1200">
                <a:solidFill>
                  <a:schemeClr val="tx1"/>
                </a:solidFill>
                <a:effectLst/>
                <a:latin typeface="+mn-lt"/>
                <a:ea typeface="+mn-ea"/>
                <a:cs typeface="+mn-cs"/>
              </a:rPr>
              <a:t>As projects grow, critical tasks like documentation, testing, refactoring, and performance optimization become challenging</a:t>
            </a:r>
          </a:p>
          <a:p>
            <a:pPr marL="171450" indent="-171450">
              <a:buFontTx/>
              <a:buChar char="-"/>
            </a:pPr>
            <a:r>
              <a:rPr lang="en-US" sz="1200" b="0" i="0" kern="1200">
                <a:solidFill>
                  <a:schemeClr val="tx1"/>
                </a:solidFill>
                <a:effectLst/>
                <a:latin typeface="+mn-lt"/>
                <a:ea typeface="+mn-ea"/>
                <a:cs typeface="+mn-cs"/>
              </a:rPr>
              <a:t>Developers struggle to delegate these tasks to AI agents while maintaining control and ensuring quality</a:t>
            </a:r>
          </a:p>
          <a:p>
            <a:pPr marL="171450" indent="-171450">
              <a:buFontTx/>
              <a:buChar char="-"/>
            </a:pPr>
            <a:r>
              <a:rPr lang="en-US" sz="1200" b="0" i="0" kern="1200">
                <a:solidFill>
                  <a:schemeClr val="tx1"/>
                </a:solidFill>
                <a:effectLst/>
                <a:latin typeface="+mn-lt"/>
                <a:ea typeface="+mn-ea"/>
                <a:cs typeface="+mn-cs"/>
              </a:rPr>
              <a:t>Existing tools don't provide intuitive ways to verify that AI-generated work meets developers' quality standards</a:t>
            </a:r>
          </a:p>
        </p:txBody>
      </p:sp>
      <p:sp>
        <p:nvSpPr>
          <p:cNvPr id="4" name="Slide Number Placeholder 3">
            <a:extLst>
              <a:ext uri="{FF2B5EF4-FFF2-40B4-BE49-F238E27FC236}">
                <a16:creationId xmlns:a16="http://schemas.microsoft.com/office/drawing/2014/main" id="{94A6DC1F-A39C-F1F8-6134-3F84F5D385FB}"/>
              </a:ext>
            </a:extLst>
          </p:cNvPr>
          <p:cNvSpPr>
            <a:spLocks noGrp="1"/>
          </p:cNvSpPr>
          <p:nvPr>
            <p:ph type="sldNum" sz="quarter" idx="5"/>
          </p:nvPr>
        </p:nvSpPr>
        <p:spPr/>
        <p:txBody>
          <a:bodyPr/>
          <a:lstStyle/>
          <a:p>
            <a:fld id="{CD9A9223-8C80-C542-8837-3316E7473C7F}" type="slidenum">
              <a:rPr lang="en-US" smtClean="0"/>
              <a:t>10</a:t>
            </a:fld>
            <a:endParaRPr lang="en-US"/>
          </a:p>
        </p:txBody>
      </p:sp>
    </p:spTree>
    <p:extLst>
      <p:ext uri="{BB962C8B-B14F-4D97-AF65-F5344CB8AC3E}">
        <p14:creationId xmlns:p14="http://schemas.microsoft.com/office/powerpoint/2010/main" val="2830237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BR"/>
          </a:p>
        </p:txBody>
      </p:sp>
      <p:sp>
        <p:nvSpPr>
          <p:cNvPr id="3" name="Notes Placeholder 2"/>
          <p:cNvSpPr>
            <a:spLocks noGrp="1"/>
          </p:cNvSpPr>
          <p:nvPr>
            <p:ph type="body" idx="1"/>
          </p:nvPr>
        </p:nvSpPr>
        <p:spPr/>
        <p:txBody>
          <a:bodyPr/>
          <a:lstStyle/>
          <a:p>
            <a:endParaRPr lang="en-BR"/>
          </a:p>
        </p:txBody>
      </p:sp>
      <p:sp>
        <p:nvSpPr>
          <p:cNvPr id="4" name="Slide Number Placeholder 3"/>
          <p:cNvSpPr>
            <a:spLocks noGrp="1"/>
          </p:cNvSpPr>
          <p:nvPr>
            <p:ph type="sldNum" sz="quarter" idx="5"/>
          </p:nvPr>
        </p:nvSpPr>
        <p:spPr/>
        <p:txBody>
          <a:bodyPr/>
          <a:lstStyle/>
          <a:p>
            <a:fld id="{CD9A9223-8C80-C542-8837-3316E7473C7F}" type="slidenum">
              <a:rPr lang="en-US" smtClean="0"/>
              <a:t>11</a:t>
            </a:fld>
            <a:endParaRPr lang="en-US"/>
          </a:p>
        </p:txBody>
      </p:sp>
    </p:spTree>
    <p:extLst>
      <p:ext uri="{BB962C8B-B14F-4D97-AF65-F5344CB8AC3E}">
        <p14:creationId xmlns:p14="http://schemas.microsoft.com/office/powerpoint/2010/main" val="36256881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8B1D15F-01A4-B323-C7DF-9FBEAD118E96}"/>
              </a:ext>
            </a:extLst>
          </p:cNvPr>
          <p:cNvSpPr>
            <a:spLocks noGrp="1"/>
          </p:cNvSpPr>
          <p:nvPr>
            <p:ph type="dt" sz="half" idx="10"/>
          </p:nvPr>
        </p:nvSpPr>
        <p:spPr/>
        <p:txBody>
          <a:bodyPr/>
          <a:lstStyle>
            <a:lvl1pPr>
              <a:defRPr>
                <a:solidFill>
                  <a:schemeClr val="bg1"/>
                </a:solidFill>
              </a:defRPr>
            </a:lvl1pPr>
          </a:lstStyle>
          <a:p>
            <a:fld id="{7CEADFEC-4A9F-894F-BB0B-9545762CCC68}" type="datetimeFigureOut">
              <a:rPr lang="en-US" smtClean="0"/>
              <a:pPr/>
              <a:t>2/24/26</a:t>
            </a:fld>
            <a:endParaRPr lang="en-US"/>
          </a:p>
        </p:txBody>
      </p:sp>
      <p:sp>
        <p:nvSpPr>
          <p:cNvPr id="5" name="Footer Placeholder 4">
            <a:extLst>
              <a:ext uri="{FF2B5EF4-FFF2-40B4-BE49-F238E27FC236}">
                <a16:creationId xmlns:a16="http://schemas.microsoft.com/office/drawing/2014/main" id="{04093751-6C6C-3683-3061-BF9DC7960F61}"/>
              </a:ext>
            </a:extLst>
          </p:cNvPr>
          <p:cNvSpPr>
            <a:spLocks noGrp="1"/>
          </p:cNvSpPr>
          <p:nvPr>
            <p:ph type="ftr" sz="quarter" idx="11"/>
          </p:nvPr>
        </p:nvSpPr>
        <p:spPr/>
        <p:txBody>
          <a:bodyPr/>
          <a:lstStyle>
            <a:lvl1pPr>
              <a:defRPr>
                <a:solidFill>
                  <a:schemeClr val="bg1"/>
                </a:solidFill>
              </a:defRPr>
            </a:lvl1pPr>
          </a:lstStyle>
          <a:p>
            <a:endParaRPr lang="en-US">
              <a:solidFill>
                <a:schemeClr val="bg1"/>
              </a:solidFill>
            </a:endParaRPr>
          </a:p>
        </p:txBody>
      </p:sp>
      <p:sp>
        <p:nvSpPr>
          <p:cNvPr id="6" name="Slide Number Placeholder 5">
            <a:extLst>
              <a:ext uri="{FF2B5EF4-FFF2-40B4-BE49-F238E27FC236}">
                <a16:creationId xmlns:a16="http://schemas.microsoft.com/office/drawing/2014/main" id="{6206E27A-1EE5-20C4-774A-ED33FAC8805E}"/>
              </a:ext>
            </a:extLst>
          </p:cNvPr>
          <p:cNvSpPr>
            <a:spLocks noGrp="1"/>
          </p:cNvSpPr>
          <p:nvPr>
            <p:ph type="sldNum" sz="quarter" idx="12"/>
          </p:nvPr>
        </p:nvSpPr>
        <p:spPr/>
        <p:txBody>
          <a:bodyPr/>
          <a:lstStyle>
            <a:lvl1pPr>
              <a:defRPr>
                <a:solidFill>
                  <a:schemeClr val="bg1"/>
                </a:solidFill>
              </a:defRPr>
            </a:lvl1pPr>
          </a:lstStyle>
          <a:p>
            <a:fld id="{F2FD63B8-7723-AA42-A042-BE49DD0AD4CC}" type="slidenum">
              <a:rPr lang="en-US" smtClean="0"/>
              <a:pPr/>
              <a:t>‹#›</a:t>
            </a:fld>
            <a:endParaRPr lang="en-US"/>
          </a:p>
        </p:txBody>
      </p:sp>
    </p:spTree>
    <p:extLst>
      <p:ext uri="{BB962C8B-B14F-4D97-AF65-F5344CB8AC3E}">
        <p14:creationId xmlns:p14="http://schemas.microsoft.com/office/powerpoint/2010/main" val="1038048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4452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6556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2690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Video or Demo Divi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15E6F-C631-449B-B22F-53FD20C9E896}"/>
              </a:ext>
            </a:extLst>
          </p:cNvPr>
          <p:cNvSpPr>
            <a:spLocks noGrp="1"/>
          </p:cNvSpPr>
          <p:nvPr>
            <p:ph type="title" hasCustomPrompt="1"/>
          </p:nvPr>
        </p:nvSpPr>
        <p:spPr>
          <a:xfrm>
            <a:off x="609600" y="2773436"/>
            <a:ext cx="7823200" cy="1311128"/>
          </a:xfrm>
        </p:spPr>
        <p:txBody>
          <a:bodyPr anchor="ctr" anchorCtr="0"/>
          <a:lstStyle>
            <a:lvl1pPr>
              <a:defRPr sz="4400"/>
            </a:lvl1pPr>
          </a:lstStyle>
          <a:p>
            <a:r>
              <a:rPr lang="en-US" dirty="0"/>
              <a:t>Video or demo divider: Enter “Video” or “Demo” here</a:t>
            </a:r>
          </a:p>
        </p:txBody>
      </p:sp>
    </p:spTree>
    <p:extLst>
      <p:ext uri="{BB962C8B-B14F-4D97-AF65-F5344CB8AC3E}">
        <p14:creationId xmlns:p14="http://schemas.microsoft.com/office/powerpoint/2010/main" val="1136395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FEB3212-3ACB-FED0-A171-799D65D8F2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CEADFEC-4A9F-894F-BB0B-9545762CCC68}" type="datetimeFigureOut">
              <a:rPr lang="en-US" smtClean="0"/>
              <a:t>2/24/26</a:t>
            </a:fld>
            <a:endParaRPr lang="en-US"/>
          </a:p>
        </p:txBody>
      </p:sp>
      <p:sp>
        <p:nvSpPr>
          <p:cNvPr id="5" name="Footer Placeholder 4">
            <a:extLst>
              <a:ext uri="{FF2B5EF4-FFF2-40B4-BE49-F238E27FC236}">
                <a16:creationId xmlns:a16="http://schemas.microsoft.com/office/drawing/2014/main" id="{47DBFCEA-4398-212B-203A-BE25C0E552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F48695B-9B20-8639-157C-62F3E7F1FE3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2FD63B8-7723-AA42-A042-BE49DD0AD4CC}" type="slidenum">
              <a:rPr lang="en-US" smtClean="0"/>
              <a:t>‹#›</a:t>
            </a:fld>
            <a:endParaRPr lang="en-US"/>
          </a:p>
        </p:txBody>
      </p:sp>
    </p:spTree>
    <p:extLst>
      <p:ext uri="{BB962C8B-B14F-4D97-AF65-F5344CB8AC3E}">
        <p14:creationId xmlns:p14="http://schemas.microsoft.com/office/powerpoint/2010/main" val="28543330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60" r:id="rId4"/>
    <p:sldLayoutId id="214748366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B390ED-CBC8-14C4-D460-0F23E6F0C09C}"/>
            </a:ext>
          </a:extLst>
        </p:cNvPr>
        <p:cNvGrpSpPr/>
        <p:nvPr/>
      </p:nvGrpSpPr>
      <p:grpSpPr>
        <a:xfrm>
          <a:off x="0" y="0"/>
          <a:ext cx="0" cy="0"/>
          <a:chOff x="0" y="0"/>
          <a:chExt cx="0" cy="0"/>
        </a:xfrm>
      </p:grpSpPr>
      <p:sp>
        <p:nvSpPr>
          <p:cNvPr id="7" name="Title 1">
            <a:extLst>
              <a:ext uri="{FF2B5EF4-FFF2-40B4-BE49-F238E27FC236}">
                <a16:creationId xmlns:a16="http://schemas.microsoft.com/office/drawing/2014/main" id="{9DB0660E-38C2-3746-95E8-C264C3F3243E}"/>
              </a:ext>
            </a:extLst>
          </p:cNvPr>
          <p:cNvSpPr txBox="1">
            <a:spLocks/>
          </p:cNvSpPr>
          <p:nvPr/>
        </p:nvSpPr>
        <p:spPr>
          <a:xfrm>
            <a:off x="1928113" y="2403318"/>
            <a:ext cx="8335774" cy="1025682"/>
          </a:xfrm>
          <a:prstGeom prst="rect">
            <a:avLst/>
          </a:prstGeom>
        </p:spPr>
        <p:txBody>
          <a:bodyPr vert="horz" lIns="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7200" b="1" dirty="0">
                <a:solidFill>
                  <a:schemeClr val="bg1"/>
                </a:solidFill>
                <a:latin typeface="AWS Diatype Rounded Semi-Mono" panose="020B0509040202060203" pitchFamily="49" charset="77"/>
              </a:rPr>
              <a:t>re:</a:t>
            </a:r>
            <a:r>
              <a:rPr lang="en-US" sz="7200" b="1" dirty="0">
                <a:solidFill>
                  <a:srgbClr val="FF0000"/>
                </a:solidFill>
                <a:latin typeface="AWS Diatype Rounded Semi-Mono" panose="020B0509040202060203" pitchFamily="49" charset="77"/>
              </a:rPr>
              <a:t>B</a:t>
            </a:r>
            <a:r>
              <a:rPr lang="en-US" sz="7200" b="1" dirty="0">
                <a:solidFill>
                  <a:srgbClr val="FFC000"/>
                </a:solidFill>
                <a:latin typeface="AWS Diatype Rounded Semi-Mono" panose="020B0509040202060203" pitchFamily="49" charset="77"/>
              </a:rPr>
              <a:t>u</a:t>
            </a:r>
            <a:r>
              <a:rPr lang="en-US" sz="7200" b="1" dirty="0">
                <a:solidFill>
                  <a:srgbClr val="FFFF00"/>
                </a:solidFill>
                <a:latin typeface="AWS Diatype Rounded Semi-Mono" panose="020B0509040202060203" pitchFamily="49" charset="77"/>
              </a:rPr>
              <a:t>t</a:t>
            </a:r>
            <a:r>
              <a:rPr lang="en-US" sz="7200" b="1" dirty="0">
                <a:solidFill>
                  <a:srgbClr val="92D050"/>
                </a:solidFill>
                <a:latin typeface="AWS Diatype Rounded Semi-Mono" panose="020B0509040202060203" pitchFamily="49" charset="77"/>
              </a:rPr>
              <a:t>t</a:t>
            </a:r>
            <a:r>
              <a:rPr lang="en-US" sz="7200" b="1" dirty="0">
                <a:solidFill>
                  <a:srgbClr val="00B050"/>
                </a:solidFill>
                <a:latin typeface="AWS Diatype Rounded Semi-Mono" panose="020B0509040202060203" pitchFamily="49" charset="77"/>
              </a:rPr>
              <a:t>o</a:t>
            </a:r>
            <a:r>
              <a:rPr lang="en-US" sz="7200" b="1" dirty="0">
                <a:solidFill>
                  <a:srgbClr val="00B0F0"/>
                </a:solidFill>
                <a:latin typeface="AWS Diatype Rounded Semi-Mono" panose="020B0509040202060203" pitchFamily="49" charset="77"/>
              </a:rPr>
              <a:t>n</a:t>
            </a:r>
            <a:endParaRPr lang="en-US" sz="7200" b="1" dirty="0">
              <a:solidFill>
                <a:schemeClr val="bg1"/>
              </a:solidFill>
              <a:latin typeface="AWS Diatype Rounded Semi-Mono" panose="020B0509040202060203" pitchFamily="49" charset="77"/>
            </a:endParaRPr>
          </a:p>
        </p:txBody>
      </p:sp>
      <p:sp>
        <p:nvSpPr>
          <p:cNvPr id="8" name="Title 1">
            <a:extLst>
              <a:ext uri="{FF2B5EF4-FFF2-40B4-BE49-F238E27FC236}">
                <a16:creationId xmlns:a16="http://schemas.microsoft.com/office/drawing/2014/main" id="{57120284-6FFD-AB76-535F-9A52D09D271C}"/>
              </a:ext>
            </a:extLst>
          </p:cNvPr>
          <p:cNvSpPr txBox="1">
            <a:spLocks/>
          </p:cNvSpPr>
          <p:nvPr/>
        </p:nvSpPr>
        <p:spPr>
          <a:xfrm>
            <a:off x="1928113" y="3429000"/>
            <a:ext cx="8335774" cy="1025682"/>
          </a:xfrm>
          <a:prstGeom prst="rect">
            <a:avLst/>
          </a:prstGeom>
        </p:spPr>
        <p:txBody>
          <a:bodyPr vert="horz" lIns="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a:solidFill>
                  <a:schemeClr val="bg1"/>
                </a:solidFill>
                <a:latin typeface="AWS Diatype Rounded Semi-Mono" panose="020B0509040202060203" pitchFamily="49" charset="77"/>
              </a:rPr>
              <a:t>Physical Computing meets AI</a:t>
            </a:r>
          </a:p>
        </p:txBody>
      </p:sp>
    </p:spTree>
    <p:extLst>
      <p:ext uri="{BB962C8B-B14F-4D97-AF65-F5344CB8AC3E}">
        <p14:creationId xmlns:p14="http://schemas.microsoft.com/office/powerpoint/2010/main" val="3123536529"/>
      </p:ext>
    </p:extLst>
  </p:cSld>
  <p:clrMapOvr>
    <a:masterClrMapping/>
  </p:clrMapOvr>
  <p:transition spd="slow" advClick="0" advTm="6500">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6010B30-2623-8536-6FCC-3237B330413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F2C6B7-9404-D4E3-55E9-B7D656CF6201}"/>
              </a:ext>
            </a:extLst>
          </p:cNvPr>
          <p:cNvSpPr txBox="1">
            <a:spLocks/>
          </p:cNvSpPr>
          <p:nvPr/>
        </p:nvSpPr>
        <p:spPr>
          <a:xfrm>
            <a:off x="4595757" y="5368891"/>
            <a:ext cx="3000486" cy="590619"/>
          </a:xfrm>
          <a:prstGeom prst="rect">
            <a:avLst/>
          </a:prstGeom>
        </p:spPr>
        <p:txBody>
          <a:bodyPr vert="horz" lIns="0" tIns="45720" rIns="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err="1">
                <a:solidFill>
                  <a:schemeClr val="tx2"/>
                </a:solidFill>
                <a:latin typeface="AWS Diatype Rounded Semi-Mono" panose="020B0509040202060203" pitchFamily="49" charset="77"/>
              </a:rPr>
              <a:t>Kiro.dev</a:t>
            </a:r>
            <a:endParaRPr lang="en-US" sz="2400" b="1">
              <a:solidFill>
                <a:schemeClr val="tx2"/>
              </a:solidFill>
              <a:latin typeface="AWS Diatype Rounded Semi-Mono" panose="020B0509040202060203" pitchFamily="49" charset="77"/>
            </a:endParaRPr>
          </a:p>
        </p:txBody>
      </p:sp>
      <p:sp>
        <p:nvSpPr>
          <p:cNvPr id="3" name="Title 1">
            <a:extLst>
              <a:ext uri="{FF2B5EF4-FFF2-40B4-BE49-F238E27FC236}">
                <a16:creationId xmlns:a16="http://schemas.microsoft.com/office/drawing/2014/main" id="{F0F59BF1-20D6-4BE2-45A4-0AD58BB395D2}"/>
              </a:ext>
            </a:extLst>
          </p:cNvPr>
          <p:cNvSpPr txBox="1">
            <a:spLocks/>
          </p:cNvSpPr>
          <p:nvPr/>
        </p:nvSpPr>
        <p:spPr>
          <a:xfrm>
            <a:off x="1156858" y="898490"/>
            <a:ext cx="9878284" cy="590619"/>
          </a:xfrm>
          <a:prstGeom prst="rect">
            <a:avLst/>
          </a:prstGeom>
        </p:spPr>
        <p:txBody>
          <a:bodyPr vert="horz" lIns="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b="1">
                <a:solidFill>
                  <a:schemeClr val="bg1"/>
                </a:solidFill>
                <a:latin typeface="AWS Diatype Rounded Semi-Mono" panose="020B0509040202060203" pitchFamily="49" charset="77"/>
              </a:rPr>
              <a:t>Get started with </a:t>
            </a:r>
            <a:r>
              <a:rPr lang="en-US" sz="4000" b="1">
                <a:solidFill>
                  <a:schemeClr val="tx2"/>
                </a:solidFill>
                <a:latin typeface="AWS Diatype Rounded Semi-Mono" panose="020B0509040202060203" pitchFamily="49" charset="77"/>
              </a:rPr>
              <a:t>Kiro</a:t>
            </a:r>
            <a:r>
              <a:rPr lang="en-US" sz="4000" b="1">
                <a:solidFill>
                  <a:schemeClr val="bg1"/>
                </a:solidFill>
                <a:latin typeface="AWS Diatype Rounded Semi-Mono" panose="020B0509040202060203" pitchFamily="49" charset="77"/>
              </a:rPr>
              <a:t> for free</a:t>
            </a:r>
          </a:p>
        </p:txBody>
      </p:sp>
      <p:pic>
        <p:nvPicPr>
          <p:cNvPr id="4" name="Picture 3">
            <a:extLst>
              <a:ext uri="{FF2B5EF4-FFF2-40B4-BE49-F238E27FC236}">
                <a16:creationId xmlns:a16="http://schemas.microsoft.com/office/drawing/2014/main" id="{798A45E5-C2AC-B0E7-ED5E-260DEC752523}"/>
              </a:ext>
            </a:extLst>
          </p:cNvPr>
          <p:cNvPicPr>
            <a:picLocks noChangeAspect="1"/>
          </p:cNvPicPr>
          <p:nvPr/>
        </p:nvPicPr>
        <p:blipFill>
          <a:blip r:embed="rId3"/>
          <a:stretch>
            <a:fillRect/>
          </a:stretch>
        </p:blipFill>
        <p:spPr>
          <a:xfrm>
            <a:off x="4569814" y="1902814"/>
            <a:ext cx="3052372" cy="3052372"/>
          </a:xfrm>
          <a:prstGeom prst="rect">
            <a:avLst/>
          </a:prstGeom>
        </p:spPr>
      </p:pic>
    </p:spTree>
    <p:extLst>
      <p:ext uri="{BB962C8B-B14F-4D97-AF65-F5344CB8AC3E}">
        <p14:creationId xmlns:p14="http://schemas.microsoft.com/office/powerpoint/2010/main" val="3949629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C4C2D7F-D4A2-4B56-77B6-90A580B6F580}"/>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68E218FA-D6D1-267A-7E2B-9BA7F49881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ptos" panose="02110004020202020204"/>
              <a:ea typeface="+mn-ea"/>
              <a:cs typeface="+mn-cs"/>
            </a:endParaRPr>
          </a:p>
        </p:txBody>
      </p:sp>
      <p:pic>
        <p:nvPicPr>
          <p:cNvPr id="6" name="Picture 5">
            <a:extLst>
              <a:ext uri="{FF2B5EF4-FFF2-40B4-BE49-F238E27FC236}">
                <a16:creationId xmlns:a16="http://schemas.microsoft.com/office/drawing/2014/main" id="{9A1A7A7F-C13D-BABD-D857-CBB265C55750}"/>
              </a:ext>
            </a:extLst>
          </p:cNvPr>
          <p:cNvPicPr>
            <a:picLocks noChangeAspect="1"/>
          </p:cNvPicPr>
          <p:nvPr/>
        </p:nvPicPr>
        <p:blipFill>
          <a:blip r:embed="rId3">
            <a:alphaModFix/>
          </a:blip>
          <a:srcRect t="28321" r="-1" b="7250"/>
          <a:stretch>
            <a:fillRect/>
          </a:stretch>
        </p:blipFill>
        <p:spPr>
          <a:xfrm>
            <a:off x="4547958" y="2"/>
            <a:ext cx="7644041" cy="3681396"/>
          </a:xfrm>
          <a:prstGeom prst="rect">
            <a:avLst/>
          </a:prstGeom>
        </p:spPr>
      </p:pic>
      <p:sp>
        <p:nvSpPr>
          <p:cNvPr id="13" name="Rectangle 12">
            <a:extLst>
              <a:ext uri="{FF2B5EF4-FFF2-40B4-BE49-F238E27FC236}">
                <a16:creationId xmlns:a16="http://schemas.microsoft.com/office/drawing/2014/main" id="{5C5A6279-FC2D-71D5-C9EB-469C6E1D88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ptos" panose="02110004020202020204"/>
              <a:ea typeface="+mn-ea"/>
              <a:cs typeface="+mn-cs"/>
            </a:endParaRPr>
          </a:p>
        </p:txBody>
      </p:sp>
      <p:sp>
        <p:nvSpPr>
          <p:cNvPr id="2" name="TextBox 1">
            <a:extLst>
              <a:ext uri="{FF2B5EF4-FFF2-40B4-BE49-F238E27FC236}">
                <a16:creationId xmlns:a16="http://schemas.microsoft.com/office/drawing/2014/main" id="{45B50D3B-5D6F-FA21-EAA3-2113CBBDED86}"/>
              </a:ext>
            </a:extLst>
          </p:cNvPr>
          <p:cNvSpPr txBox="1"/>
          <p:nvPr/>
        </p:nvSpPr>
        <p:spPr>
          <a:xfrm>
            <a:off x="5600700" y="5646833"/>
            <a:ext cx="6108700" cy="954786"/>
          </a:xfrm>
          <a:prstGeom prst="rect">
            <a:avLst/>
          </a:prstGeom>
        </p:spPr>
        <p:txBody>
          <a:bodyPr vert="horz" lIns="91440" tIns="45720" rIns="91440" bIns="45720" rtlCol="0" anchor="b">
            <a:normAutofit/>
          </a:bodyPr>
          <a:lstStyle/>
          <a:p>
            <a:pPr marL="0" marR="0" lvl="0" indent="0" algn="r" defTabSz="914400" rtl="0" eaLnBrk="1" fontAlgn="auto" latinLnBrk="0" hangingPunct="1">
              <a:lnSpc>
                <a:spcPct val="90000"/>
              </a:lnSpc>
              <a:spcBef>
                <a:spcPct val="0"/>
              </a:spcBef>
              <a:spcAft>
                <a:spcPts val="600"/>
              </a:spcAft>
              <a:buClrTx/>
              <a:buSzTx/>
              <a:buFontTx/>
              <a:buNone/>
              <a:tabLst/>
              <a:defRPr/>
            </a:pPr>
            <a:r>
              <a:rPr kumimoji="0" lang="en-US" sz="4000" b="1" i="0" u="none" strike="noStrike" kern="1200" cap="none" spc="0" normalizeH="0" baseline="0" noProof="0">
                <a:ln>
                  <a:noFill/>
                </a:ln>
                <a:solidFill>
                  <a:srgbClr val="FFFFFF"/>
                </a:solidFill>
                <a:effectLst/>
                <a:uLnTx/>
                <a:uFillTx/>
                <a:latin typeface="AWS Diatype Rounded Semi-Mono" panose="020B0509040202060203" pitchFamily="49" charset="77"/>
                <a:ea typeface="+mn-ea"/>
                <a:cs typeface="+mn-cs"/>
              </a:rPr>
              <a:t>Thank you!</a:t>
            </a:r>
          </a:p>
        </p:txBody>
      </p:sp>
      <p:cxnSp>
        <p:nvCxnSpPr>
          <p:cNvPr id="15" name="Straight Connector 14">
            <a:extLst>
              <a:ext uri="{FF2B5EF4-FFF2-40B4-BE49-F238E27FC236}">
                <a16:creationId xmlns:a16="http://schemas.microsoft.com/office/drawing/2014/main" id="{0830C0FF-79D6-F6EA-4B52-1D27EC60B7C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3681408"/>
            <a:ext cx="113537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22097739-4E20-1832-6F0D-F7C6010003C0}"/>
              </a:ext>
            </a:extLst>
          </p:cNvPr>
          <p:cNvSpPr txBox="1">
            <a:spLocks/>
          </p:cNvSpPr>
          <p:nvPr/>
        </p:nvSpPr>
        <p:spPr>
          <a:xfrm>
            <a:off x="914400" y="2108077"/>
            <a:ext cx="10795000" cy="590619"/>
          </a:xfrm>
          <a:prstGeom prst="rect">
            <a:avLst/>
          </a:prstGeom>
        </p:spPr>
        <p:txBody>
          <a:bodyPr vert="horz" lIns="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3200" b="1">
                <a:solidFill>
                  <a:srgbClr val="FFFFFF"/>
                </a:solidFill>
                <a:latin typeface="AWS Diatype Rounded Semi-Mono" panose="020B0509040202060203" pitchFamily="49" charset="77"/>
                <a:ea typeface="+mn-ea"/>
                <a:cs typeface="+mn-cs"/>
              </a:rPr>
              <a:t>Vinicius Senger</a:t>
            </a:r>
          </a:p>
          <a:p>
            <a:pPr algn="r"/>
            <a:r>
              <a:rPr lang="en-US" sz="3200" b="1">
                <a:solidFill>
                  <a:srgbClr val="FFFFFF"/>
                </a:solidFill>
                <a:latin typeface="AWS Diatype Rounded Semi-Mono" panose="020B0509040202060203" pitchFamily="49" charset="77"/>
                <a:ea typeface="+mn-ea"/>
                <a:cs typeface="+mn-cs"/>
              </a:rPr>
              <a:t>vsenger@amazon.com</a:t>
            </a:r>
          </a:p>
          <a:p>
            <a:pPr algn="r"/>
            <a:r>
              <a:rPr lang="en-US" sz="3200" b="1">
                <a:solidFill>
                  <a:srgbClr val="FFFFFF"/>
                </a:solidFill>
                <a:latin typeface="AWS Diatype Rounded Semi-Mono" panose="020B0509040202060203" pitchFamily="49" charset="77"/>
                <a:ea typeface="+mn-ea"/>
                <a:cs typeface="+mn-cs"/>
              </a:rPr>
              <a:t>@SiliconVini</a:t>
            </a:r>
          </a:p>
        </p:txBody>
      </p:sp>
      <p:sp>
        <p:nvSpPr>
          <p:cNvPr id="7" name="Title 1">
            <a:extLst>
              <a:ext uri="{FF2B5EF4-FFF2-40B4-BE49-F238E27FC236}">
                <a16:creationId xmlns:a16="http://schemas.microsoft.com/office/drawing/2014/main" id="{0CD31304-CB93-E5CB-2C3E-D5FDE2C77990}"/>
              </a:ext>
            </a:extLst>
          </p:cNvPr>
          <p:cNvSpPr txBox="1">
            <a:spLocks/>
          </p:cNvSpPr>
          <p:nvPr/>
        </p:nvSpPr>
        <p:spPr>
          <a:xfrm>
            <a:off x="914400" y="3877461"/>
            <a:ext cx="4179943" cy="1769372"/>
          </a:xfrm>
          <a:prstGeom prst="rect">
            <a:avLst/>
          </a:prstGeom>
        </p:spPr>
        <p:txBody>
          <a:bodyPr vert="horz" lIns="0" tIns="45720" rIns="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2800" b="1" dirty="0" err="1">
                <a:solidFill>
                  <a:schemeClr val="tx2"/>
                </a:solidFill>
                <a:latin typeface="AWS Diatype Rounded Semi-Mono" panose="020B0509040202060203" pitchFamily="49" charset="77"/>
              </a:rPr>
              <a:t>bit.ly</a:t>
            </a:r>
            <a:r>
              <a:rPr lang="en-US" sz="2800" b="1" dirty="0">
                <a:solidFill>
                  <a:schemeClr val="bg1"/>
                </a:solidFill>
                <a:latin typeface="AWS Diatype Rounded Semi-Mono" panose="020B0509040202060203" pitchFamily="49" charset="77"/>
              </a:rPr>
              <a:t>/intro-to-</a:t>
            </a:r>
            <a:r>
              <a:rPr lang="en-US" sz="2800" b="1" dirty="0" err="1">
                <a:solidFill>
                  <a:schemeClr val="bg1"/>
                </a:solidFill>
                <a:latin typeface="AWS Diatype Rounded Semi-Mono" panose="020B0509040202060203" pitchFamily="49" charset="77"/>
              </a:rPr>
              <a:t>remoney</a:t>
            </a:r>
            <a:endParaRPr lang="en-US" sz="2800" b="1" dirty="0">
              <a:solidFill>
                <a:schemeClr val="bg1"/>
              </a:solidFill>
              <a:latin typeface="AWS Diatype Rounded Semi-Mono" panose="020B0509040202060203" pitchFamily="49" charset="77"/>
            </a:endParaRPr>
          </a:p>
          <a:p>
            <a:pPr algn="l"/>
            <a:r>
              <a:rPr lang="en-US" sz="2800" b="1" dirty="0" err="1">
                <a:solidFill>
                  <a:schemeClr val="tx2"/>
                </a:solidFill>
                <a:latin typeface="AWS Diatype Rounded Semi-Mono" panose="020B0509040202060203" pitchFamily="49" charset="77"/>
              </a:rPr>
              <a:t>bit.ly</a:t>
            </a:r>
            <a:r>
              <a:rPr lang="en-US" sz="2800" b="1" dirty="0">
                <a:solidFill>
                  <a:schemeClr val="bg1"/>
                </a:solidFill>
                <a:latin typeface="AWS Diatype Rounded Semi-Mono" panose="020B0509040202060203" pitchFamily="49" charset="77"/>
              </a:rPr>
              <a:t>/modern-ai </a:t>
            </a:r>
          </a:p>
          <a:p>
            <a:pPr algn="l"/>
            <a:r>
              <a:rPr lang="en-US" sz="2800" b="1" dirty="0" err="1">
                <a:solidFill>
                  <a:schemeClr val="tx2"/>
                </a:solidFill>
                <a:latin typeface="AWS Diatype Rounded Semi-Mono" panose="020B0509040202060203" pitchFamily="49" charset="77"/>
              </a:rPr>
              <a:t>kiro.dev</a:t>
            </a:r>
            <a:endParaRPr lang="en-US" sz="2800" b="1" dirty="0">
              <a:solidFill>
                <a:schemeClr val="tx2"/>
              </a:solidFill>
              <a:latin typeface="AWS Diatype Rounded Semi-Mono" panose="020B0509040202060203" pitchFamily="49" charset="77"/>
            </a:endParaRPr>
          </a:p>
          <a:p>
            <a:pPr algn="l"/>
            <a:endParaRPr lang="en-US" sz="2800" b="1" dirty="0">
              <a:solidFill>
                <a:schemeClr val="bg1"/>
              </a:solidFill>
              <a:latin typeface="AWS Diatype Rounded Semi-Mono" panose="020B0509040202060203" pitchFamily="49" charset="77"/>
            </a:endParaRPr>
          </a:p>
          <a:p>
            <a:pPr algn="l"/>
            <a:endParaRPr lang="en-US" sz="2800" b="1" dirty="0">
              <a:solidFill>
                <a:schemeClr val="bg1"/>
              </a:solidFill>
              <a:latin typeface="AWS Diatype Rounded Semi-Mono" panose="020B0509040202060203" pitchFamily="49" charset="77"/>
            </a:endParaRPr>
          </a:p>
        </p:txBody>
      </p:sp>
    </p:spTree>
    <p:extLst>
      <p:ext uri="{BB962C8B-B14F-4D97-AF65-F5344CB8AC3E}">
        <p14:creationId xmlns:p14="http://schemas.microsoft.com/office/powerpoint/2010/main" val="3973460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6="http://schemas.microsoft.com/office/drawing/2014/main">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desk with a computer and a telephone&#10;&#10;AI-generated content may be incorrect.">
            <a:extLst>
              <a:ext uri="{FF2B5EF4-FFF2-40B4-BE49-F238E27FC236}">
                <a16:creationId xmlns:a16="http://schemas.microsoft.com/office/drawing/2014/main" id="{83F76972-1F64-134D-189E-5C5819230FEE}"/>
              </a:ext>
            </a:extLst>
          </p:cNvPr>
          <p:cNvPicPr>
            <a:picLocks noChangeAspect="1"/>
          </p:cNvPicPr>
          <p:nvPr/>
        </p:nvPicPr>
        <p:blipFill>
          <a:blip r:embed="rId3"/>
          <a:stretch>
            <a:fillRect/>
          </a:stretch>
        </p:blipFill>
        <p:spPr>
          <a:xfrm>
            <a:off x="953619" y="1493"/>
            <a:ext cx="10284761" cy="6856507"/>
          </a:xfrm>
          <a:prstGeom prst="rect">
            <a:avLst/>
          </a:prstGeom>
        </p:spPr>
      </p:pic>
    </p:spTree>
    <p:extLst>
      <p:ext uri="{BB962C8B-B14F-4D97-AF65-F5344CB8AC3E}">
        <p14:creationId xmlns:p14="http://schemas.microsoft.com/office/powerpoint/2010/main" val="4166259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220C4E9-F04E-E896-7A17-3AD79B82AC2F}"/>
              </a:ext>
            </a:extLst>
          </p:cNvPr>
          <p:cNvPicPr>
            <a:picLocks noChangeAspect="1"/>
          </p:cNvPicPr>
          <p:nvPr/>
        </p:nvPicPr>
        <p:blipFill>
          <a:blip r:embed="rId2"/>
          <a:stretch>
            <a:fillRect/>
          </a:stretch>
        </p:blipFill>
        <p:spPr>
          <a:xfrm>
            <a:off x="643467" y="2161287"/>
            <a:ext cx="10905066" cy="2535425"/>
          </a:xfrm>
          <a:prstGeom prst="rect">
            <a:avLst/>
          </a:prstGeom>
        </p:spPr>
      </p:pic>
    </p:spTree>
    <p:extLst>
      <p:ext uri="{BB962C8B-B14F-4D97-AF65-F5344CB8AC3E}">
        <p14:creationId xmlns:p14="http://schemas.microsoft.com/office/powerpoint/2010/main" val="3444039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PreSonus Atom USB MIDI Pad Controller">
            <a:extLst>
              <a:ext uri="{FF2B5EF4-FFF2-40B4-BE49-F238E27FC236}">
                <a16:creationId xmlns:a16="http://schemas.microsoft.com/office/drawing/2014/main" id="{CFF3BCAB-EA62-5C90-AB17-AF8F6D9B1C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0701" y="1280847"/>
            <a:ext cx="3575797" cy="40677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01272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BE4D08-E409-BFBD-AB0F-3859B53B443E}"/>
            </a:ext>
          </a:extLst>
        </p:cNvPr>
        <p:cNvGrpSpPr/>
        <p:nvPr/>
      </p:nvGrpSpPr>
      <p:grpSpPr>
        <a:xfrm>
          <a:off x="0" y="0"/>
          <a:ext cx="0" cy="0"/>
          <a:chOff x="0" y="0"/>
          <a:chExt cx="0" cy="0"/>
        </a:xfrm>
      </p:grpSpPr>
      <p:pic>
        <p:nvPicPr>
          <p:cNvPr id="10" name="KIRO_EndCard_Extended">
            <a:hlinkClick r:id="" action="ppaction://media"/>
            <a:extLst>
              <a:ext uri="{FF2B5EF4-FFF2-40B4-BE49-F238E27FC236}">
                <a16:creationId xmlns:a16="http://schemas.microsoft.com/office/drawing/2014/main" id="{2433B4F8-D833-ADA0-6808-0BC74B555818}"/>
              </a:ext>
            </a:extLst>
          </p:cNvPr>
          <p:cNvPicPr>
            <a:picLocks noGrp="1" noRot="1" noChangeAspect="1" noMove="1" noResize="1" noEditPoints="1" noAdjustHandles="1" noChangeArrowheads="1" noChangeShapeType="1" noCrop="1"/>
          </p:cNvPicPr>
          <p:nvPr>
            <a:videoFile r:link="rId2"/>
            <p:extLst>
              <p:ext uri="{DAA4B4D4-6D71-4841-9C94-3DE7FCFB9230}">
                <p14:media xmlns:p14="http://schemas.microsoft.com/office/powerpoint/2010/main" r:embed="rId1"/>
              </p:ext>
            </p:extLst>
          </p:nvPr>
        </p:nvPicPr>
        <p:blipFill>
          <a:blip r:embed="rId5"/>
          <a:stretch>
            <a:fillRect/>
          </a:stretch>
        </p:blipFill>
        <p:spPr>
          <a:xfrm>
            <a:off x="1609303" y="588830"/>
            <a:ext cx="8973394" cy="5047534"/>
          </a:xfrm>
          <a:prstGeom prst="rect">
            <a:avLst/>
          </a:prstGeom>
        </p:spPr>
      </p:pic>
      <p:pic>
        <p:nvPicPr>
          <p:cNvPr id="2" name="Picture 1">
            <a:extLst>
              <a:ext uri="{FF2B5EF4-FFF2-40B4-BE49-F238E27FC236}">
                <a16:creationId xmlns:a16="http://schemas.microsoft.com/office/drawing/2014/main" id="{A151C422-A50C-1954-9FD7-DBEAC5B197E0}"/>
              </a:ext>
            </a:extLst>
          </p:cNvPr>
          <p:cNvPicPr>
            <a:picLocks noChangeAspect="1"/>
          </p:cNvPicPr>
          <p:nvPr/>
        </p:nvPicPr>
        <p:blipFill>
          <a:blip r:embed="rId6">
            <a:alphaModFix amt="78000"/>
            <a:extLst>
              <a:ext uri="{28A0092B-C50C-407E-A947-70E740481C1C}">
                <a14:useLocalDpi xmlns:a14="http://schemas.microsoft.com/office/drawing/2010/main" val="0"/>
              </a:ext>
            </a:extLst>
          </a:blip>
          <a:srcRect t="1780" b="1"/>
          <a:stretch>
            <a:fillRect/>
          </a:stretch>
        </p:blipFill>
        <p:spPr>
          <a:xfrm>
            <a:off x="0" y="0"/>
            <a:ext cx="12219039" cy="6858000"/>
          </a:xfrm>
          <a:prstGeom prst="rect">
            <a:avLst/>
          </a:prstGeom>
        </p:spPr>
      </p:pic>
      <p:sp>
        <p:nvSpPr>
          <p:cNvPr id="5" name="TextBox 4">
            <a:extLst>
              <a:ext uri="{FF2B5EF4-FFF2-40B4-BE49-F238E27FC236}">
                <a16:creationId xmlns:a16="http://schemas.microsoft.com/office/drawing/2014/main" id="{1D8C025A-38B0-3714-54FB-1B411FDC9EAC}"/>
              </a:ext>
            </a:extLst>
          </p:cNvPr>
          <p:cNvSpPr txBox="1"/>
          <p:nvPr/>
        </p:nvSpPr>
        <p:spPr>
          <a:xfrm>
            <a:off x="347355" y="2512432"/>
            <a:ext cx="11497289" cy="1200329"/>
          </a:xfrm>
          <a:prstGeom prst="rect">
            <a:avLst/>
          </a:prstGeom>
          <a:noFill/>
        </p:spPr>
        <p:txBody>
          <a:bodyPr wrap="square" lIns="91440" tIns="45720" rIns="91440" bIns="45720" rtlCol="0" anchor="t">
            <a:spAutoFit/>
          </a:bodyPr>
          <a:lstStyle/>
          <a:p>
            <a:pPr algn="ctr"/>
            <a:r>
              <a:rPr lang="en-US" sz="7200" b="1" dirty="0">
                <a:solidFill>
                  <a:schemeClr val="bg1"/>
                </a:solidFill>
                <a:latin typeface="AWS Diatype"/>
                <a:ea typeface="AWS Diatype" panose="020B0504040202060203" pitchFamily="34" charset="77"/>
                <a:cs typeface="AWS Diatype" panose="020B0504040202060203" pitchFamily="34" charset="77"/>
              </a:rPr>
              <a:t>The Renaissance Developer</a:t>
            </a:r>
          </a:p>
        </p:txBody>
      </p:sp>
    </p:spTree>
    <p:extLst>
      <p:ext uri="{BB962C8B-B14F-4D97-AF65-F5344CB8AC3E}">
        <p14:creationId xmlns:p14="http://schemas.microsoft.com/office/powerpoint/2010/main" val="4019200358"/>
      </p:ext>
    </p:extLst>
  </p:cSld>
  <p:clrMapOvr>
    <a:masterClrMapping/>
  </p:clrMapOvr>
  <p:transition spd="slow" advClick="0" advTm="650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0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A7CB150-0D9B-379C-B4AA-509CCBFD2758}"/>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D5AA1D36-FD5B-9A86-FC14-11EF1D9DD900}"/>
              </a:ext>
            </a:extLst>
          </p:cNvPr>
          <p:cNvPicPr>
            <a:picLocks noChangeAspect="1"/>
          </p:cNvPicPr>
          <p:nvPr/>
        </p:nvPicPr>
        <p:blipFill>
          <a:blip r:embed="rId3"/>
          <a:stretch>
            <a:fillRect/>
          </a:stretch>
        </p:blipFill>
        <p:spPr>
          <a:xfrm rot="546382" flipH="1">
            <a:off x="9785746" y="4332260"/>
            <a:ext cx="2918111" cy="3550839"/>
          </a:xfrm>
          <a:prstGeom prst="rect">
            <a:avLst/>
          </a:prstGeom>
        </p:spPr>
      </p:pic>
      <p:pic>
        <p:nvPicPr>
          <p:cNvPr id="4" name="Picture 3" descr="A purple letter with black background&#10;&#10;AI-generated content may be incorrect.">
            <a:extLst>
              <a:ext uri="{FF2B5EF4-FFF2-40B4-BE49-F238E27FC236}">
                <a16:creationId xmlns:a16="http://schemas.microsoft.com/office/drawing/2014/main" id="{6B411BFC-7A82-50A6-9811-C7A84F2C91DD}"/>
              </a:ext>
            </a:extLst>
          </p:cNvPr>
          <p:cNvPicPr>
            <a:picLocks noChangeAspect="1"/>
          </p:cNvPicPr>
          <p:nvPr/>
        </p:nvPicPr>
        <p:blipFill>
          <a:blip r:embed="rId4"/>
          <a:stretch>
            <a:fillRect/>
          </a:stretch>
        </p:blipFill>
        <p:spPr>
          <a:xfrm>
            <a:off x="437449" y="482568"/>
            <a:ext cx="2192749" cy="708075"/>
          </a:xfrm>
          <a:prstGeom prst="rect">
            <a:avLst/>
          </a:prstGeom>
        </p:spPr>
      </p:pic>
      <p:sp>
        <p:nvSpPr>
          <p:cNvPr id="2" name="Title 1">
            <a:extLst>
              <a:ext uri="{FF2B5EF4-FFF2-40B4-BE49-F238E27FC236}">
                <a16:creationId xmlns:a16="http://schemas.microsoft.com/office/drawing/2014/main" id="{C7292251-F2AB-F8C6-D268-B5E12EB613FF}"/>
              </a:ext>
            </a:extLst>
          </p:cNvPr>
          <p:cNvSpPr txBox="1">
            <a:spLocks/>
          </p:cNvSpPr>
          <p:nvPr/>
        </p:nvSpPr>
        <p:spPr>
          <a:xfrm>
            <a:off x="0" y="2615595"/>
            <a:ext cx="12192000" cy="590619"/>
          </a:xfrm>
          <a:prstGeom prst="rect">
            <a:avLst/>
          </a:prstGeom>
        </p:spPr>
        <p:txBody>
          <a:bodyPr vert="horz" lIns="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a:solidFill>
                  <a:schemeClr val="bg1"/>
                </a:solidFill>
                <a:latin typeface="AWS Diatype Rounded Semi-Mono" panose="020B0509040202060203" pitchFamily="49" charset="77"/>
              </a:rPr>
              <a:t>Modernization Demo</a:t>
            </a:r>
          </a:p>
          <a:p>
            <a:r>
              <a:rPr lang="en-US" sz="3600" b="1">
                <a:solidFill>
                  <a:schemeClr val="bg1"/>
                </a:solidFill>
                <a:latin typeface="AWS Diatype Rounded Semi-Mono" panose="020B0509040202060203" pitchFamily="49" charset="77"/>
              </a:rPr>
              <a:t>https://</a:t>
            </a:r>
            <a:r>
              <a:rPr lang="en-US" sz="3600" b="1" err="1">
                <a:solidFill>
                  <a:schemeClr val="bg1"/>
                </a:solidFill>
                <a:latin typeface="AWS Diatype Rounded Semi-Mono" panose="020B0509040202060203" pitchFamily="49" charset="77"/>
              </a:rPr>
              <a:t>bit.ly</a:t>
            </a:r>
            <a:r>
              <a:rPr lang="en-US" sz="3600" b="1">
                <a:solidFill>
                  <a:schemeClr val="bg1"/>
                </a:solidFill>
                <a:latin typeface="AWS Diatype Rounded Semi-Mono" panose="020B0509040202060203" pitchFamily="49" charset="77"/>
              </a:rPr>
              <a:t>/modern-ai</a:t>
            </a:r>
          </a:p>
        </p:txBody>
      </p:sp>
    </p:spTree>
    <p:extLst>
      <p:ext uri="{BB962C8B-B14F-4D97-AF65-F5344CB8AC3E}">
        <p14:creationId xmlns:p14="http://schemas.microsoft.com/office/powerpoint/2010/main" val="4025669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27A5A5-7EC0-9F65-F6C0-0F71C6C77FA6}"/>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CD965BCC-A998-EB8B-EB06-048F8C179E94}"/>
              </a:ext>
            </a:extLst>
          </p:cNvPr>
          <p:cNvPicPr>
            <a:picLocks noChangeAspect="1"/>
          </p:cNvPicPr>
          <p:nvPr/>
        </p:nvPicPr>
        <p:blipFill>
          <a:blip r:embed="rId3"/>
          <a:stretch>
            <a:fillRect/>
          </a:stretch>
        </p:blipFill>
        <p:spPr>
          <a:xfrm rot="546382" flipH="1">
            <a:off x="9785746" y="4332260"/>
            <a:ext cx="2918111" cy="3550839"/>
          </a:xfrm>
          <a:prstGeom prst="rect">
            <a:avLst/>
          </a:prstGeom>
        </p:spPr>
      </p:pic>
      <p:pic>
        <p:nvPicPr>
          <p:cNvPr id="4" name="Picture 3" descr="A purple letter with black background&#10;&#10;AI-generated content may be incorrect.">
            <a:extLst>
              <a:ext uri="{FF2B5EF4-FFF2-40B4-BE49-F238E27FC236}">
                <a16:creationId xmlns:a16="http://schemas.microsoft.com/office/drawing/2014/main" id="{123ABFAC-DECF-C252-977C-10E47423CE82}"/>
              </a:ext>
            </a:extLst>
          </p:cNvPr>
          <p:cNvPicPr>
            <a:picLocks noChangeAspect="1"/>
          </p:cNvPicPr>
          <p:nvPr/>
        </p:nvPicPr>
        <p:blipFill>
          <a:blip r:embed="rId4"/>
          <a:stretch>
            <a:fillRect/>
          </a:stretch>
        </p:blipFill>
        <p:spPr>
          <a:xfrm>
            <a:off x="437449" y="482568"/>
            <a:ext cx="2192749" cy="708075"/>
          </a:xfrm>
          <a:prstGeom prst="rect">
            <a:avLst/>
          </a:prstGeom>
        </p:spPr>
      </p:pic>
      <p:sp>
        <p:nvSpPr>
          <p:cNvPr id="2" name="Title 1">
            <a:extLst>
              <a:ext uri="{FF2B5EF4-FFF2-40B4-BE49-F238E27FC236}">
                <a16:creationId xmlns:a16="http://schemas.microsoft.com/office/drawing/2014/main" id="{14086BAE-1467-957B-8A7A-400E548F60CE}"/>
              </a:ext>
            </a:extLst>
          </p:cNvPr>
          <p:cNvSpPr txBox="1">
            <a:spLocks/>
          </p:cNvSpPr>
          <p:nvPr/>
        </p:nvSpPr>
        <p:spPr>
          <a:xfrm>
            <a:off x="578550" y="1789079"/>
            <a:ext cx="10622849" cy="590619"/>
          </a:xfrm>
          <a:prstGeom prst="rect">
            <a:avLst/>
          </a:prstGeom>
        </p:spPr>
        <p:txBody>
          <a:bodyPr vert="horz" lIns="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b="1">
                <a:solidFill>
                  <a:schemeClr val="bg1"/>
                </a:solidFill>
                <a:latin typeface="AWS Diatype Rounded Semi-Mono" panose="020B0509040202060203" pitchFamily="49" charset="77"/>
              </a:rPr>
              <a:t>1. Whatsapp MCP Bridge: From </a:t>
            </a:r>
            <a:r>
              <a:rPr lang="en-US" sz="4400" b="1">
                <a:solidFill>
                  <a:schemeClr val="tx2"/>
                </a:solidFill>
                <a:latin typeface="AWS Diatype Rounded Semi-Mono" panose="020B0509040202060203" pitchFamily="49" charset="77"/>
              </a:rPr>
              <a:t>GO</a:t>
            </a:r>
            <a:r>
              <a:rPr lang="en-US" sz="4400" b="1">
                <a:solidFill>
                  <a:schemeClr val="bg1"/>
                </a:solidFill>
                <a:latin typeface="AWS Diatype Rounded Semi-Mono" panose="020B0509040202060203" pitchFamily="49" charset="77"/>
              </a:rPr>
              <a:t> to </a:t>
            </a:r>
            <a:r>
              <a:rPr lang="en-US" sz="4400" b="1">
                <a:solidFill>
                  <a:schemeClr val="tx2"/>
                </a:solidFill>
                <a:latin typeface="AWS Diatype Rounded Semi-Mono" panose="020B0509040202060203" pitchFamily="49" charset="77"/>
              </a:rPr>
              <a:t>Java</a:t>
            </a:r>
            <a:r>
              <a:rPr lang="en-US" sz="4400" b="1">
                <a:solidFill>
                  <a:schemeClr val="bg1"/>
                </a:solidFill>
                <a:latin typeface="AWS Diatype Rounded Semi-Mono" panose="020B0509040202060203" pitchFamily="49" charset="77"/>
              </a:rPr>
              <a:t>!</a:t>
            </a:r>
          </a:p>
        </p:txBody>
      </p:sp>
      <p:sp>
        <p:nvSpPr>
          <p:cNvPr id="3" name="Title 1">
            <a:extLst>
              <a:ext uri="{FF2B5EF4-FFF2-40B4-BE49-F238E27FC236}">
                <a16:creationId xmlns:a16="http://schemas.microsoft.com/office/drawing/2014/main" id="{68BB4879-8DFD-CC58-FDCF-FAB0AA17BECB}"/>
              </a:ext>
            </a:extLst>
          </p:cNvPr>
          <p:cNvSpPr txBox="1">
            <a:spLocks/>
          </p:cNvSpPr>
          <p:nvPr/>
        </p:nvSpPr>
        <p:spPr>
          <a:xfrm>
            <a:off x="578550" y="2934660"/>
            <a:ext cx="9454449" cy="590619"/>
          </a:xfrm>
          <a:prstGeom prst="rect">
            <a:avLst/>
          </a:prstGeom>
        </p:spPr>
        <p:txBody>
          <a:bodyPr vert="horz" lIns="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b="1">
                <a:solidFill>
                  <a:schemeClr val="bg1"/>
                </a:solidFill>
                <a:latin typeface="AWS Diatype Rounded Semi-Mono" panose="020B0509040202060203" pitchFamily="49" charset="77"/>
              </a:rPr>
              <a:t>2. REST to </a:t>
            </a:r>
            <a:r>
              <a:rPr lang="en-US" sz="4400" b="1">
                <a:solidFill>
                  <a:schemeClr val="tx2"/>
                </a:solidFill>
                <a:latin typeface="AWS Diatype Rounded Semi-Mono" panose="020B0509040202060203" pitchFamily="49" charset="77"/>
              </a:rPr>
              <a:t>MCP</a:t>
            </a:r>
            <a:r>
              <a:rPr lang="en-US" sz="4400" b="1">
                <a:solidFill>
                  <a:schemeClr val="bg1"/>
                </a:solidFill>
                <a:latin typeface="AWS Diatype Rounded Semi-Mono" panose="020B0509040202060203" pitchFamily="49" charset="77"/>
              </a:rPr>
              <a:t> with </a:t>
            </a:r>
            <a:r>
              <a:rPr lang="en-US" sz="4400" b="1">
                <a:solidFill>
                  <a:schemeClr val="tx2"/>
                </a:solidFill>
                <a:latin typeface="AWS Diatype Rounded Semi-Mono" panose="020B0509040202060203" pitchFamily="49" charset="77"/>
              </a:rPr>
              <a:t>Kiro</a:t>
            </a:r>
            <a:r>
              <a:rPr lang="en-US" sz="4400" b="1">
                <a:solidFill>
                  <a:schemeClr val="bg1"/>
                </a:solidFill>
                <a:latin typeface="AWS Diatype Rounded Semi-Mono" panose="020B0509040202060203" pitchFamily="49" charset="77"/>
              </a:rPr>
              <a:t> and IoT</a:t>
            </a:r>
          </a:p>
        </p:txBody>
      </p:sp>
      <p:sp>
        <p:nvSpPr>
          <p:cNvPr id="5" name="Title 1">
            <a:extLst>
              <a:ext uri="{FF2B5EF4-FFF2-40B4-BE49-F238E27FC236}">
                <a16:creationId xmlns:a16="http://schemas.microsoft.com/office/drawing/2014/main" id="{3801A92F-3810-3271-F444-40966E5FB19A}"/>
              </a:ext>
            </a:extLst>
          </p:cNvPr>
          <p:cNvSpPr txBox="1">
            <a:spLocks/>
          </p:cNvSpPr>
          <p:nvPr/>
        </p:nvSpPr>
        <p:spPr>
          <a:xfrm>
            <a:off x="578551" y="4123715"/>
            <a:ext cx="8335774" cy="1025682"/>
          </a:xfrm>
          <a:prstGeom prst="rect">
            <a:avLst/>
          </a:prstGeom>
        </p:spPr>
        <p:txBody>
          <a:bodyPr vert="horz" lIns="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400" b="1" dirty="0">
                <a:solidFill>
                  <a:schemeClr val="bg1"/>
                </a:solidFill>
                <a:latin typeface="AWS Diatype Rounded Semi-Mono" panose="020B0509040202060203" pitchFamily="49" charset="77"/>
              </a:rPr>
              <a:t>3. re:</a:t>
            </a:r>
            <a:r>
              <a:rPr lang="en-US" sz="4400" b="1" dirty="0">
                <a:solidFill>
                  <a:srgbClr val="FF0000"/>
                </a:solidFill>
                <a:latin typeface="AWS Diatype Rounded Semi-Mono" panose="020B0509040202060203" pitchFamily="49" charset="77"/>
              </a:rPr>
              <a:t>B</a:t>
            </a:r>
            <a:r>
              <a:rPr lang="en-US" sz="4400" b="1" dirty="0">
                <a:solidFill>
                  <a:srgbClr val="FFC000"/>
                </a:solidFill>
                <a:latin typeface="AWS Diatype Rounded Semi-Mono" panose="020B0509040202060203" pitchFamily="49" charset="77"/>
              </a:rPr>
              <a:t>u</a:t>
            </a:r>
            <a:r>
              <a:rPr lang="en-US" sz="4400" b="1" dirty="0">
                <a:solidFill>
                  <a:srgbClr val="FFFF00"/>
                </a:solidFill>
                <a:latin typeface="AWS Diatype Rounded Semi-Mono" panose="020B0509040202060203" pitchFamily="49" charset="77"/>
              </a:rPr>
              <a:t>t</a:t>
            </a:r>
            <a:r>
              <a:rPr lang="en-US" sz="4400" b="1" dirty="0">
                <a:solidFill>
                  <a:srgbClr val="92D050"/>
                </a:solidFill>
                <a:latin typeface="AWS Diatype Rounded Semi-Mono" panose="020B0509040202060203" pitchFamily="49" charset="77"/>
              </a:rPr>
              <a:t>t</a:t>
            </a:r>
            <a:r>
              <a:rPr lang="en-US" sz="4400" b="1" dirty="0">
                <a:solidFill>
                  <a:srgbClr val="00B050"/>
                </a:solidFill>
                <a:latin typeface="AWS Diatype Rounded Semi-Mono" panose="020B0509040202060203" pitchFamily="49" charset="77"/>
              </a:rPr>
              <a:t>o</a:t>
            </a:r>
            <a:r>
              <a:rPr lang="en-US" sz="4400" b="1" dirty="0">
                <a:solidFill>
                  <a:srgbClr val="00B0F0"/>
                </a:solidFill>
                <a:latin typeface="AWS Diatype Rounded Semi-Mono" panose="020B0509040202060203" pitchFamily="49" charset="77"/>
              </a:rPr>
              <a:t>n</a:t>
            </a:r>
            <a:r>
              <a:rPr lang="en-US" sz="4400" b="1" dirty="0">
                <a:solidFill>
                  <a:schemeClr val="bg1"/>
                </a:solidFill>
                <a:latin typeface="AWS Diatype Rounded Semi-Mono" panose="020B0509040202060203" pitchFamily="49" charset="77"/>
              </a:rPr>
              <a:t> Project</a:t>
            </a:r>
          </a:p>
        </p:txBody>
      </p:sp>
    </p:spTree>
    <p:extLst>
      <p:ext uri="{BB962C8B-B14F-4D97-AF65-F5344CB8AC3E}">
        <p14:creationId xmlns:p14="http://schemas.microsoft.com/office/powerpoint/2010/main" val="2558299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935D3F-0595-2D56-35C0-DBF6CFADF648}"/>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CCFE3E9F-0B62-AA91-0E80-98A723B29194}"/>
              </a:ext>
            </a:extLst>
          </p:cNvPr>
          <p:cNvPicPr>
            <a:picLocks noChangeAspect="1"/>
          </p:cNvPicPr>
          <p:nvPr/>
        </p:nvPicPr>
        <p:blipFill>
          <a:blip r:embed="rId3"/>
          <a:stretch>
            <a:fillRect/>
          </a:stretch>
        </p:blipFill>
        <p:spPr>
          <a:xfrm rot="546382" flipH="1">
            <a:off x="9785746" y="4332260"/>
            <a:ext cx="2918111" cy="3550839"/>
          </a:xfrm>
          <a:prstGeom prst="rect">
            <a:avLst/>
          </a:prstGeom>
        </p:spPr>
      </p:pic>
      <p:sp>
        <p:nvSpPr>
          <p:cNvPr id="2" name="Title 1">
            <a:extLst>
              <a:ext uri="{FF2B5EF4-FFF2-40B4-BE49-F238E27FC236}">
                <a16:creationId xmlns:a16="http://schemas.microsoft.com/office/drawing/2014/main" id="{23F7F70F-4795-60C9-C761-53EE823C625C}"/>
              </a:ext>
            </a:extLst>
          </p:cNvPr>
          <p:cNvSpPr txBox="1">
            <a:spLocks/>
          </p:cNvSpPr>
          <p:nvPr/>
        </p:nvSpPr>
        <p:spPr>
          <a:xfrm>
            <a:off x="0" y="2615595"/>
            <a:ext cx="12192000" cy="590619"/>
          </a:xfrm>
          <a:prstGeom prst="rect">
            <a:avLst/>
          </a:prstGeom>
        </p:spPr>
        <p:txBody>
          <a:bodyPr vert="horz" lIns="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a:solidFill>
                  <a:schemeClr val="bg1"/>
                </a:solidFill>
                <a:latin typeface="AWS Diatype Rounded Semi-Mono" panose="020B0509040202060203" pitchFamily="49" charset="77"/>
              </a:rPr>
              <a:t>Introduction to </a:t>
            </a:r>
            <a:r>
              <a:rPr lang="en-US" b="1">
                <a:solidFill>
                  <a:schemeClr val="tx2"/>
                </a:solidFill>
                <a:latin typeface="AWS Diatype Rounded Semi-Mono" panose="020B0509040202060203" pitchFamily="49" charset="77"/>
              </a:rPr>
              <a:t>re:</a:t>
            </a:r>
            <a:r>
              <a:rPr lang="en-US" b="1">
                <a:solidFill>
                  <a:schemeClr val="bg1"/>
                </a:solidFill>
                <a:latin typeface="AWS Diatype Rounded Semi-Mono" panose="020B0509040202060203" pitchFamily="49" charset="77"/>
              </a:rPr>
              <a:t>Money</a:t>
            </a:r>
          </a:p>
        </p:txBody>
      </p:sp>
    </p:spTree>
    <p:extLst>
      <p:ext uri="{BB962C8B-B14F-4D97-AF65-F5344CB8AC3E}">
        <p14:creationId xmlns:p14="http://schemas.microsoft.com/office/powerpoint/2010/main" val="477137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BEA09-B946-7517-F0A2-FE2E2D7B48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1E1F85-5EDE-ABA5-B4EC-2224A645165B}"/>
              </a:ext>
            </a:extLst>
          </p:cNvPr>
          <p:cNvSpPr>
            <a:spLocks noGrp="1"/>
          </p:cNvSpPr>
          <p:nvPr>
            <p:ph type="title"/>
          </p:nvPr>
        </p:nvSpPr>
        <p:spPr>
          <a:xfrm>
            <a:off x="0" y="301087"/>
            <a:ext cx="12192000" cy="803868"/>
          </a:xfrm>
        </p:spPr>
        <p:txBody>
          <a:bodyPr/>
          <a:lstStyle/>
          <a:p>
            <a:pPr algn="ctr"/>
            <a:r>
              <a:rPr lang="en-US" sz="4000" b="1">
                <a:solidFill>
                  <a:schemeClr val="bg1"/>
                </a:solidFill>
                <a:latin typeface="AWS Diatype Rounded Semi-Mono" panose="020B0509040202060203" pitchFamily="49" charset="77"/>
              </a:rPr>
              <a:t>The Computer Renaissance</a:t>
            </a:r>
            <a:endParaRPr lang="en-US" sz="4000" b="1" i="1">
              <a:solidFill>
                <a:schemeClr val="bg1"/>
              </a:solidFill>
              <a:latin typeface="AWS Diatype Rounded Semi-Mono" panose="020B0509040202060203" pitchFamily="49" charset="77"/>
            </a:endParaRPr>
          </a:p>
        </p:txBody>
      </p:sp>
      <p:sp>
        <p:nvSpPr>
          <p:cNvPr id="3" name="Title 1">
            <a:extLst>
              <a:ext uri="{FF2B5EF4-FFF2-40B4-BE49-F238E27FC236}">
                <a16:creationId xmlns:a16="http://schemas.microsoft.com/office/drawing/2014/main" id="{E3575B85-EC13-A72E-A7D3-E9A9540DEBC9}"/>
              </a:ext>
            </a:extLst>
          </p:cNvPr>
          <p:cNvSpPr txBox="1">
            <a:spLocks/>
          </p:cNvSpPr>
          <p:nvPr/>
        </p:nvSpPr>
        <p:spPr>
          <a:xfrm>
            <a:off x="0" y="3027066"/>
            <a:ext cx="12192000" cy="803868"/>
          </a:xfrm>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a:solidFill>
                  <a:srgbClr val="8E48FF"/>
                </a:solidFill>
                <a:latin typeface="AWS Diatype Rounded Semi-Mono" panose="020B0509040202060203" pitchFamily="49" charset="77"/>
                <a:ea typeface="等线 Light" panose="02010600030101010101" pitchFamily="2" charset="-122"/>
              </a:rPr>
              <a:t>Renascent </a:t>
            </a:r>
            <a:r>
              <a:rPr lang="en-US" sz="4000">
                <a:solidFill>
                  <a:schemeClr val="bg1"/>
                </a:solidFill>
                <a:latin typeface="AWS Diatype Rounded Semi-Mono" panose="020B0509040202060203" pitchFamily="49" charset="77"/>
                <a:ea typeface="等线 Light" panose="02010600030101010101" pitchFamily="2" charset="-122"/>
              </a:rPr>
              <a:t>Data</a:t>
            </a:r>
          </a:p>
          <a:p>
            <a:pPr algn="ctr"/>
            <a:r>
              <a:rPr lang="en-US" sz="4000">
                <a:solidFill>
                  <a:schemeClr val="bg1"/>
                </a:solidFill>
                <a:latin typeface="AWS Diatype Rounded Semi-Mono" panose="020B0509040202060203" pitchFamily="49" charset="77"/>
                <a:ea typeface="等线 Light" panose="02010600030101010101" pitchFamily="2" charset="-122"/>
              </a:rPr>
              <a:t>Renascent</a:t>
            </a:r>
            <a:r>
              <a:rPr lang="en-US" sz="4000">
                <a:solidFill>
                  <a:srgbClr val="8E48FF"/>
                </a:solidFill>
                <a:latin typeface="AWS Diatype Rounded Semi-Mono" panose="020B0509040202060203" pitchFamily="49" charset="77"/>
                <a:ea typeface="等线 Light" panose="02010600030101010101" pitchFamily="2" charset="-122"/>
              </a:rPr>
              <a:t> Software</a:t>
            </a:r>
          </a:p>
          <a:p>
            <a:pPr algn="ctr"/>
            <a:r>
              <a:rPr lang="en-US" sz="4000">
                <a:solidFill>
                  <a:srgbClr val="8E48FF"/>
                </a:solidFill>
                <a:latin typeface="AWS Diatype Rounded Semi-Mono" panose="020B0509040202060203" pitchFamily="49" charset="77"/>
                <a:ea typeface="等线 Light" panose="02010600030101010101" pitchFamily="2" charset="-122"/>
              </a:rPr>
              <a:t>Renascent </a:t>
            </a:r>
            <a:r>
              <a:rPr lang="en-US" sz="4000">
                <a:solidFill>
                  <a:schemeClr val="bg1"/>
                </a:solidFill>
                <a:latin typeface="AWS Diatype Rounded Semi-Mono" panose="020B0509040202060203" pitchFamily="49" charset="77"/>
                <a:ea typeface="等线 Light" panose="02010600030101010101" pitchFamily="2" charset="-122"/>
              </a:rPr>
              <a:t>Intelligence</a:t>
            </a:r>
          </a:p>
          <a:p>
            <a:pPr algn="ctr"/>
            <a:r>
              <a:rPr lang="en-US" sz="4000">
                <a:solidFill>
                  <a:schemeClr val="bg1"/>
                </a:solidFill>
                <a:latin typeface="AWS Diatype Rounded Semi-Mono" panose="020B0509040202060203" pitchFamily="49" charset="77"/>
                <a:ea typeface="等线 Light" panose="02010600030101010101" pitchFamily="2" charset="-122"/>
              </a:rPr>
              <a:t>Renascent</a:t>
            </a:r>
            <a:r>
              <a:rPr lang="en-US" sz="4000">
                <a:solidFill>
                  <a:srgbClr val="8E48FF"/>
                </a:solidFill>
                <a:latin typeface="AWS Diatype Rounded Semi-Mono" panose="020B0509040202060203" pitchFamily="49" charset="77"/>
                <a:ea typeface="等线 Light" panose="02010600030101010101" pitchFamily="2" charset="-122"/>
              </a:rPr>
              <a:t> Devices</a:t>
            </a:r>
          </a:p>
          <a:p>
            <a:pPr algn="ctr"/>
            <a:endParaRPr lang="en-US" sz="2800" i="1">
              <a:solidFill>
                <a:schemeClr val="bg1"/>
              </a:solidFill>
              <a:latin typeface="AWS Diatype Rounded Semi-Mono" panose="020B0509040202060203" pitchFamily="49" charset="77"/>
            </a:endParaRPr>
          </a:p>
        </p:txBody>
      </p:sp>
    </p:spTree>
    <p:custDataLst>
      <p:tags r:id="rId1"/>
    </p:custDataLst>
    <p:extLst>
      <p:ext uri="{BB962C8B-B14F-4D97-AF65-F5344CB8AC3E}">
        <p14:creationId xmlns:p14="http://schemas.microsoft.com/office/powerpoint/2010/main" val="2717959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0.6"/>
</p:tagLst>
</file>

<file path=ppt/theme/theme1.xml><?xml version="1.0" encoding="utf-8"?>
<a:theme xmlns:a="http://schemas.openxmlformats.org/drawingml/2006/main" name="Office Theme">
  <a:themeElements>
    <a:clrScheme name="Kiro 1">
      <a:dk1>
        <a:srgbClr val="000000"/>
      </a:dk1>
      <a:lt1>
        <a:srgbClr val="FFFFFF"/>
      </a:lt1>
      <a:dk2>
        <a:srgbClr val="8E48FF"/>
      </a:dk2>
      <a:lt2>
        <a:srgbClr val="E8E8E8"/>
      </a:lt2>
      <a:accent1>
        <a:srgbClr val="C6A0FF"/>
      </a:accent1>
      <a:accent2>
        <a:srgbClr val="646464"/>
      </a:accent2>
      <a:accent3>
        <a:srgbClr val="959595"/>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6669</TotalTime>
  <Words>347</Words>
  <Application>Microsoft Macintosh PowerPoint</Application>
  <PresentationFormat>Widescreen</PresentationFormat>
  <Paragraphs>52</Paragraphs>
  <Slides>11</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Arial</vt:lpstr>
      <vt:lpstr>AWS Diatype</vt:lpstr>
      <vt:lpstr>AWS Diatype Rounded Semi-Mono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Computer Renaissance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Monica Elliott</dc:creator>
  <cp:lastModifiedBy>Vinicius Senger</cp:lastModifiedBy>
  <cp:revision>197</cp:revision>
  <dcterms:created xsi:type="dcterms:W3CDTF">2025-06-18T18:27:34Z</dcterms:created>
  <dcterms:modified xsi:type="dcterms:W3CDTF">2026-02-26T03:52:28Z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929eed6f-34eb-4453-9f97-09510b9b219f_Enabled">
    <vt:lpwstr>true</vt:lpwstr>
  </property>
  <property fmtid="{D5CDD505-2E9C-101B-9397-08002B2CF9AE}" pid="3" name="MSIP_Label_929eed6f-34eb-4453-9f97-09510b9b219f_SetDate">
    <vt:lpwstr>2025-07-09T17:52:59Z</vt:lpwstr>
  </property>
  <property fmtid="{D5CDD505-2E9C-101B-9397-08002B2CF9AE}" pid="4" name="MSIP_Label_929eed6f-34eb-4453-9f97-09510b9b219f_Method">
    <vt:lpwstr>Standard</vt:lpwstr>
  </property>
  <property fmtid="{D5CDD505-2E9C-101B-9397-08002B2CF9AE}" pid="5" name="MSIP_Label_929eed6f-34eb-4453-9f97-09510b9b219f_Name">
    <vt:lpwstr>Amazon Pending_Classification</vt:lpwstr>
  </property>
  <property fmtid="{D5CDD505-2E9C-101B-9397-08002B2CF9AE}" pid="6" name="MSIP_Label_929eed6f-34eb-4453-9f97-09510b9b219f_SiteId">
    <vt:lpwstr>5280104a-472d-4538-9ccf-1e1d0efe8b1b</vt:lpwstr>
  </property>
  <property fmtid="{D5CDD505-2E9C-101B-9397-08002B2CF9AE}" pid="7" name="MSIP_Label_929eed6f-34eb-4453-9f97-09510b9b219f_ActionId">
    <vt:lpwstr>a7e3a4d2-a9ea-4e70-b912-93615a090044</vt:lpwstr>
  </property>
  <property fmtid="{D5CDD505-2E9C-101B-9397-08002B2CF9AE}" pid="8" name="MSIP_Label_929eed6f-34eb-4453-9f97-09510b9b219f_ContentBits">
    <vt:lpwstr>0</vt:lpwstr>
  </property>
  <property fmtid="{D5CDD505-2E9C-101B-9397-08002B2CF9AE}" pid="9" name="MSIP_Label_929eed6f-34eb-4453-9f97-09510b9b219f_Tag">
    <vt:lpwstr>50, 3, 0, 1</vt:lpwstr>
  </property>
</Properties>
</file>

<file path=docProps/thumbnail.jpeg>
</file>